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5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3" r:id="rId2"/>
  </p:sldMasterIdLst>
  <p:notesMasterIdLst>
    <p:notesMasterId r:id="rId63"/>
  </p:notesMasterIdLst>
  <p:sldIdLst>
    <p:sldId id="294" r:id="rId3"/>
    <p:sldId id="990" r:id="rId4"/>
    <p:sldId id="991" r:id="rId5"/>
    <p:sldId id="998" r:id="rId6"/>
    <p:sldId id="1000" r:id="rId7"/>
    <p:sldId id="999" r:id="rId8"/>
    <p:sldId id="959" r:id="rId9"/>
    <p:sldId id="982" r:id="rId10"/>
    <p:sldId id="962" r:id="rId11"/>
    <p:sldId id="1001" r:id="rId12"/>
    <p:sldId id="1002" r:id="rId13"/>
    <p:sldId id="963" r:id="rId14"/>
    <p:sldId id="972" r:id="rId15"/>
    <p:sldId id="677" r:id="rId16"/>
    <p:sldId id="1012" r:id="rId17"/>
    <p:sldId id="1004" r:id="rId18"/>
    <p:sldId id="701" r:id="rId19"/>
    <p:sldId id="628" r:id="rId20"/>
    <p:sldId id="734" r:id="rId21"/>
    <p:sldId id="703" r:id="rId22"/>
    <p:sldId id="706" r:id="rId23"/>
    <p:sldId id="983" r:id="rId24"/>
    <p:sldId id="965" r:id="rId25"/>
    <p:sldId id="976" r:id="rId26"/>
    <p:sldId id="977" r:id="rId27"/>
    <p:sldId id="890" r:id="rId28"/>
    <p:sldId id="889" r:id="rId29"/>
    <p:sldId id="912" r:id="rId30"/>
    <p:sldId id="1005" r:id="rId31"/>
    <p:sldId id="887" r:id="rId32"/>
    <p:sldId id="888" r:id="rId33"/>
    <p:sldId id="913" r:id="rId34"/>
    <p:sldId id="907" r:id="rId35"/>
    <p:sldId id="908" r:id="rId36"/>
    <p:sldId id="1013" r:id="rId37"/>
    <p:sldId id="984" r:id="rId38"/>
    <p:sldId id="968" r:id="rId39"/>
    <p:sldId id="1006" r:id="rId40"/>
    <p:sldId id="1007" r:id="rId41"/>
    <p:sldId id="823" r:id="rId42"/>
    <p:sldId id="822" r:id="rId43"/>
    <p:sldId id="825" r:id="rId44"/>
    <p:sldId id="987" r:id="rId45"/>
    <p:sldId id="933" r:id="rId46"/>
    <p:sldId id="934" r:id="rId47"/>
    <p:sldId id="935" r:id="rId48"/>
    <p:sldId id="936" r:id="rId49"/>
    <p:sldId id="937" r:id="rId50"/>
    <p:sldId id="989" r:id="rId51"/>
    <p:sldId id="993" r:id="rId52"/>
    <p:sldId id="771" r:id="rId53"/>
    <p:sldId id="862" r:id="rId54"/>
    <p:sldId id="996" r:id="rId55"/>
    <p:sldId id="951" r:id="rId56"/>
    <p:sldId id="997" r:id="rId57"/>
    <p:sldId id="950" r:id="rId58"/>
    <p:sldId id="1008" r:id="rId59"/>
    <p:sldId id="1010" r:id="rId60"/>
    <p:sldId id="1009" r:id="rId61"/>
    <p:sldId id="1011" r:id="rId62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伊藤 宏幸" initials="" lastIdx="31" clrIdx="0"/>
  <p:cmAuthor id="1" name="Microsoft Office ユーザー" initials="Office" lastIdx="12" clrIdx="1"/>
  <p:cmAuthor id="2" name="Microsoft Office User" initials="MOU" lastIdx="22" clrIdx="2">
    <p:extLst>
      <p:ext uri="{19B8F6BF-5375-455C-9EA6-DF929625EA0E}">
        <p15:presenceInfo xmlns:p15="http://schemas.microsoft.com/office/powerpoint/2012/main" userId="Microsoft Office 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7B53B"/>
    <a:srgbClr val="F15A22"/>
    <a:srgbClr val="0432FF"/>
    <a:srgbClr val="FFD400"/>
    <a:srgbClr val="CC7832"/>
    <a:srgbClr val="9437FF"/>
    <a:srgbClr val="00BAE8"/>
    <a:srgbClr val="0AC200"/>
    <a:srgbClr val="0000FF"/>
    <a:srgbClr val="FAFA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858" autoAdjust="0"/>
    <p:restoredTop sz="82485" autoAdjust="0"/>
  </p:normalViewPr>
  <p:slideViewPr>
    <p:cSldViewPr snapToGrid="0">
      <p:cViewPr varScale="1">
        <p:scale>
          <a:sx n="87" d="100"/>
          <a:sy n="87" d="100"/>
        </p:scale>
        <p:origin x="2824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1356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notesMaster" Target="notesMasters/notesMaster1.xml"/><Relationship Id="rId68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viewProps" Target="viewProp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commentAuthors" Target="commentAuthor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0-04-30T12:44:33.241" idx="20">
    <p:pos x="270" y="1162"/>
    <p:text>背景はOK。文字の色をどうにかする！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0-04-30T12:47:07.338" idx="21">
    <p:pos x="855" y="1162"/>
    <p:text>背景はOK。文字の色をどうにかする！</p:text>
    <p:extLst>
      <p:ext uri="{C676402C-5697-4E1C-873F-D02D1690AC5C}">
        <p15:threadingInfo xmlns:p15="http://schemas.microsoft.com/office/powerpoint/2012/main" timeZoneBias="-54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7E67B1-E584-4720-817D-DD5D20C3975D}" type="datetimeFigureOut">
              <a:rPr kumimoji="1" lang="ja-JP" altLang="en-US" smtClean="0"/>
              <a:t>2020/4/30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931A60-C776-4263-A2FB-8D24586021F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171977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621320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048840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344782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342078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596614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sz="1200" b="0" i="0" dirty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776414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787610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sz="1200" b="0" i="0" dirty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497721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sz="1200" b="0" dirty="0">
              <a:latin typeface="+mn-ea"/>
              <a:ea typeface="+mn-ea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647008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sz="1200" b="0" i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635169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b="0" i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655982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At first, I have a question.</a:t>
            </a:r>
          </a:p>
          <a:p>
            <a:r>
              <a:rPr kumimoji="1" lang="en-US" altLang="ja-JP" dirty="0"/>
              <a:t>Please raise your hands.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061141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4085398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/>
              <a:t>Discussion</a:t>
            </a:r>
            <a:r>
              <a:rPr kumimoji="1" lang="ja-JP" altLang="en-US"/>
              <a:t>の内容を</a:t>
            </a:r>
            <a:r>
              <a:rPr kumimoji="1" lang="en-US" altLang="ja-JP" dirty="0"/>
              <a:t>2-3</a:t>
            </a:r>
            <a:r>
              <a:rPr kumimoji="1" lang="ja-JP" altLang="en-US"/>
              <a:t>共有してもらおう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5745015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6317724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9872801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7541496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6585739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5719300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sz="1200" b="0" i="0" dirty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5349725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515487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080904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BTW, who knows the meaning of “SET”?</a:t>
            </a:r>
          </a:p>
          <a:p>
            <a:r>
              <a:rPr kumimoji="1" lang="en-US" altLang="ja-JP" dirty="0"/>
              <a:t>“SET” stands for “Software Engineer in Test”, who is responsible for improving processes and developments with automation techniques like Test Automation and DevOps.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5349510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8386649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1206851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3293380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0673933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3022796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/>
              <a:t>Discussion</a:t>
            </a:r>
            <a:r>
              <a:rPr kumimoji="1" lang="ja-JP" altLang="en-US"/>
              <a:t>の内容を</a:t>
            </a:r>
            <a:r>
              <a:rPr kumimoji="1" lang="en-US" altLang="ja-JP" dirty="0"/>
              <a:t>2-3</a:t>
            </a:r>
            <a:r>
              <a:rPr kumimoji="1" lang="ja-JP" altLang="en-US"/>
              <a:t>共有してもらおう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0352800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7646786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6470864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3104556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764627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0096059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5436889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8227990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0912111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4199545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0583246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6967700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8001440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3018964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8844055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614537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6653302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ja-JP" sz="1200" b="0" i="0" dirty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8442531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5690715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1943337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0384623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3509191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2944948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8514694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9121858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Tell us your stories!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456875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655051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409962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489701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/>
              <a:t>Discussion</a:t>
            </a:r>
            <a:r>
              <a:rPr kumimoji="1" lang="ja-JP" altLang="en-US"/>
              <a:t>の内容を</a:t>
            </a:r>
            <a:r>
              <a:rPr kumimoji="1" lang="en-US" altLang="ja-JP" dirty="0"/>
              <a:t>2-3</a:t>
            </a:r>
            <a:r>
              <a:rPr kumimoji="1" lang="ja-JP" altLang="en-US"/>
              <a:t>共有してもらおう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053587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ユーザー設定レイアウト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>
          <a:xfrm>
            <a:off x="0" y="5279598"/>
            <a:ext cx="9144000" cy="513306"/>
          </a:xfrm>
        </p:spPr>
        <p:txBody>
          <a:bodyPr/>
          <a:lstStyle>
            <a:lvl1pPr algn="ctr">
              <a:defRPr sz="150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052BCCDA-7B63-404C-A04A-C54649811EC9}" type="datetime4">
              <a:rPr lang="ja-JP" altLang="en-US" smtClean="0"/>
              <a:pPr/>
              <a:t>2020年4月30日</a:t>
            </a:fld>
            <a:endParaRPr lang="ja-JP" altLang="en-US"/>
          </a:p>
        </p:txBody>
      </p:sp>
      <p:sp>
        <p:nvSpPr>
          <p:cNvPr id="7" name="コンテンツ プレースホルダー 2"/>
          <p:cNvSpPr>
            <a:spLocks noGrp="1"/>
          </p:cNvSpPr>
          <p:nvPr>
            <p:ph idx="1" hasCustomPrompt="1"/>
          </p:nvPr>
        </p:nvSpPr>
        <p:spPr>
          <a:xfrm>
            <a:off x="0" y="5781439"/>
            <a:ext cx="9144000" cy="547643"/>
          </a:xfrm>
        </p:spPr>
        <p:txBody>
          <a:bodyPr>
            <a:noAutofit/>
          </a:bodyPr>
          <a:lstStyle>
            <a:lvl1pPr marL="0" indent="0" algn="ctr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/>
              <a:t>制作者の名前を入力</a:t>
            </a:r>
          </a:p>
        </p:txBody>
      </p:sp>
      <p:sp>
        <p:nvSpPr>
          <p:cNvPr id="10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5279591"/>
          </a:xfrm>
          <a:solidFill>
            <a:srgbClr val="07B53B"/>
          </a:solidFill>
          <a:ln>
            <a:solidFill>
              <a:srgbClr val="44C404"/>
            </a:solidFill>
          </a:ln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/>
              <a:t>プレゼンテーション</a:t>
            </a:r>
            <a:br>
              <a:rPr kumimoji="1" lang="en-US" altLang="ja-JP" dirty="0"/>
            </a:br>
            <a:r>
              <a:rPr kumimoji="1" lang="ja-JP" altLang="en-US" dirty="0"/>
              <a:t>タイトルを入力</a:t>
            </a:r>
          </a:p>
        </p:txBody>
      </p:sp>
    </p:spTree>
    <p:extLst>
      <p:ext uri="{BB962C8B-B14F-4D97-AF65-F5344CB8AC3E}">
        <p14:creationId xmlns:p14="http://schemas.microsoft.com/office/powerpoint/2010/main" val="579778059"/>
      </p:ext>
    </p:extLst>
  </p:cSld>
  <p:clrMapOvr>
    <a:masterClrMapping/>
  </p:clrMapOvr>
  <p:hf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正方形/長方形 13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rgbClr val="07B53B"/>
          </a:solidFill>
          <a:ln>
            <a:solidFill>
              <a:srgbClr val="44C4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9" name="正方形/長方形 8"/>
          <p:cNvSpPr/>
          <p:nvPr userDrawn="1"/>
        </p:nvSpPr>
        <p:spPr>
          <a:xfrm>
            <a:off x="4585066" y="1174343"/>
            <a:ext cx="4558937" cy="5683657"/>
          </a:xfrm>
          <a:prstGeom prst="rect">
            <a:avLst/>
          </a:prstGeom>
          <a:solidFill>
            <a:srgbClr val="DEDEDE">
              <a:alpha val="9725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3657B689-2040-4AA2-A102-3ED058595473}" type="datetime1">
              <a:rPr lang="ja-JP" altLang="en-US" smtClean="0"/>
              <a:pPr/>
              <a:t>2020/4/30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67564" y="6356350"/>
            <a:ext cx="720000" cy="359864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19102" y="1485901"/>
            <a:ext cx="3984977" cy="4549356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11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JP" altLang="en-US" dirty="0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13"/>
          </p:nvPr>
        </p:nvSpPr>
        <p:spPr>
          <a:xfrm>
            <a:off x="4870851" y="1485905"/>
            <a:ext cx="3992165" cy="4509169"/>
          </a:xfrm>
        </p:spPr>
        <p:txBody>
          <a:bodyPr>
            <a:normAutofit/>
          </a:bodyPr>
          <a:lstStyle>
            <a:lvl1pPr>
              <a:defRPr sz="3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8584030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901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6B8FEEA6-8109-49C3-9E5B-E102B12D7F37}" type="datetime1">
              <a:rPr lang="ja-JP" altLang="en-US" smtClean="0"/>
              <a:pPr/>
              <a:t>2020/4/30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67564" y="6356350"/>
            <a:ext cx="720000" cy="359864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4727849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ユーザー設定レイアウト">
    <p:bg>
      <p:bgPr>
        <a:solidFill>
          <a:srgbClr val="07B5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144000" cy="6356350"/>
          </a:xfrm>
          <a:solidFill>
            <a:srgbClr val="07B53B"/>
          </a:solidFill>
          <a:ln>
            <a:solidFill>
              <a:srgbClr val="07B53B"/>
            </a:solidFill>
          </a:ln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/>
              <a:t>扉ページ</a:t>
            </a:r>
            <a:br>
              <a:rPr kumimoji="1" lang="en-US" altLang="ja-JP" dirty="0"/>
            </a:br>
            <a:r>
              <a:rPr kumimoji="1" lang="ja-JP" altLang="en-US" dirty="0"/>
              <a:t>タイトルを入力</a:t>
            </a:r>
          </a:p>
        </p:txBody>
      </p:sp>
    </p:spTree>
    <p:extLst>
      <p:ext uri="{BB962C8B-B14F-4D97-AF65-F5344CB8AC3E}">
        <p14:creationId xmlns:p14="http://schemas.microsoft.com/office/powerpoint/2010/main" val="21884692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ユーザー設定レイアウト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コンテンツ プレースホルダー 2"/>
          <p:cNvSpPr>
            <a:spLocks noGrp="1"/>
          </p:cNvSpPr>
          <p:nvPr>
            <p:ph idx="1" hasCustomPrompt="1"/>
          </p:nvPr>
        </p:nvSpPr>
        <p:spPr>
          <a:xfrm>
            <a:off x="0" y="5781439"/>
            <a:ext cx="9144000" cy="547643"/>
          </a:xfrm>
        </p:spPr>
        <p:txBody>
          <a:bodyPr>
            <a:noAutofit/>
          </a:bodyPr>
          <a:lstStyle>
            <a:lvl1pPr marL="0" indent="0" algn="ctr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/>
              <a:t>制作者の名前を入力</a:t>
            </a:r>
          </a:p>
        </p:txBody>
      </p:sp>
      <p:sp>
        <p:nvSpPr>
          <p:cNvPr id="9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5279591"/>
          </a:xfrm>
          <a:solidFill>
            <a:schemeClr val="tx2"/>
          </a:solidFill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/>
              <a:t>プレゼンテーション</a:t>
            </a:r>
            <a:br>
              <a:rPr kumimoji="1" lang="en-US" altLang="ja-JP" dirty="0"/>
            </a:br>
            <a:r>
              <a:rPr kumimoji="1" lang="ja-JP" altLang="en-US" dirty="0"/>
              <a:t>タイトルを入力</a:t>
            </a:r>
          </a:p>
        </p:txBody>
      </p:sp>
      <p:sp>
        <p:nvSpPr>
          <p:cNvPr id="12" name="日付プレースホルダー 2"/>
          <p:cNvSpPr>
            <a:spLocks noGrp="1"/>
          </p:cNvSpPr>
          <p:nvPr>
            <p:ph type="dt" sz="half" idx="10"/>
          </p:nvPr>
        </p:nvSpPr>
        <p:spPr>
          <a:xfrm>
            <a:off x="0" y="5279598"/>
            <a:ext cx="9144000" cy="513306"/>
          </a:xfrm>
        </p:spPr>
        <p:txBody>
          <a:bodyPr/>
          <a:lstStyle>
            <a:lvl1pPr algn="ctr">
              <a:defRPr sz="150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0541452E-60C8-4FD8-95AF-A908062DC191}" type="datetime4">
              <a:rPr lang="ja-JP" altLang="en-US" smtClean="0"/>
              <a:pPr/>
              <a:t>2020年4月30日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4221315095"/>
      </p:ext>
    </p:extLst>
  </p:cSld>
  <p:clrMapOvr>
    <a:masterClrMapping/>
  </p:clrMapOvr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正方形/長方形 16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9" name="正方形/長方形 8"/>
          <p:cNvSpPr/>
          <p:nvPr userDrawn="1"/>
        </p:nvSpPr>
        <p:spPr>
          <a:xfrm>
            <a:off x="4585066" y="1174343"/>
            <a:ext cx="4558937" cy="5683657"/>
          </a:xfrm>
          <a:prstGeom prst="rect">
            <a:avLst/>
          </a:prstGeom>
          <a:solidFill>
            <a:srgbClr val="DEDEDE">
              <a:alpha val="9725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3657B689-2040-4AA2-A102-3ED058595473}" type="datetime1">
              <a:rPr lang="ja-JP" altLang="en-US" smtClean="0"/>
              <a:pPr/>
              <a:t>2020/4/30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11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12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19102" y="1485901"/>
            <a:ext cx="3984977" cy="4549356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endParaRPr kumimoji="1" lang="ja-JP" altLang="en-US" dirty="0"/>
          </a:p>
        </p:txBody>
      </p:sp>
      <p:sp>
        <p:nvSpPr>
          <p:cNvPr id="13" name="テキスト プレースホルダー 4"/>
          <p:cNvSpPr>
            <a:spLocks noGrp="1"/>
          </p:cNvSpPr>
          <p:nvPr>
            <p:ph type="body" sz="quarter" idx="13"/>
          </p:nvPr>
        </p:nvSpPr>
        <p:spPr>
          <a:xfrm>
            <a:off x="4870851" y="1485905"/>
            <a:ext cx="3992165" cy="4509169"/>
          </a:xfrm>
        </p:spPr>
        <p:txBody>
          <a:bodyPr>
            <a:normAutofit/>
          </a:bodyPr>
          <a:lstStyle>
            <a:lvl1pPr>
              <a:defRPr sz="3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4078654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正方形/長方形 8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901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6B8FEEA6-8109-49C3-9E5B-E102B12D7F37}" type="datetime1">
              <a:rPr lang="ja-JP" altLang="en-US" smtClean="0"/>
              <a:pPr/>
              <a:t>2020/4/30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7320733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ユーザー設定レイアウト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6356351"/>
          </a:xfrm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/>
              <a:t>扉ページ</a:t>
            </a:r>
            <a:br>
              <a:rPr kumimoji="1" lang="en-US" altLang="ja-JP" dirty="0"/>
            </a:br>
            <a:r>
              <a:rPr kumimoji="1" lang="ja-JP" altLang="en-US" dirty="0"/>
              <a:t>タイトルを入力</a:t>
            </a:r>
          </a:p>
        </p:txBody>
      </p:sp>
    </p:spTree>
    <p:extLst>
      <p:ext uri="{BB962C8B-B14F-4D97-AF65-F5344CB8AC3E}">
        <p14:creationId xmlns:p14="http://schemas.microsoft.com/office/powerpoint/2010/main" val="25606232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8650" y="1495438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628650" y="635635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9E8D857A-8BE1-48F1-B70A-19AA9B269235}" type="datetime1">
              <a:rPr lang="ja-JP" altLang="en-US" smtClean="0"/>
              <a:pPr/>
              <a:t>2020/4/30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7564" y="6356350"/>
            <a:ext cx="720000" cy="3598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rgbClr val="07B53B"/>
          </a:solidFill>
          <a:ln>
            <a:solidFill>
              <a:srgbClr val="44C4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kumimoji="1" lang="ja-JP" altLang="en-US" dirty="0"/>
              <a:t>マスタータイトルの書式設定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908634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49" r:id="rId2"/>
    <p:sldLayoutId id="2147483650" r:id="rId3"/>
    <p:sldLayoutId id="2147483651" r:id="rId4"/>
  </p:sldLayoutIdLst>
  <p:hf hdr="0" dt="0"/>
  <p:txStyles>
    <p:titleStyle>
      <a:lvl1pPr algn="ctr" defTabSz="685783" rtl="0" eaLnBrk="1" latinLnBrk="0" hangingPunct="1">
        <a:lnSpc>
          <a:spcPct val="90000"/>
        </a:lnSpc>
        <a:spcBef>
          <a:spcPct val="0"/>
        </a:spcBef>
        <a:buNone/>
        <a:defRPr kumimoji="1" sz="4500" kern="1200">
          <a:solidFill>
            <a:schemeClr val="bg1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</p:titleStyle>
    <p:bodyStyle>
      <a:lvl1pPr marL="0" indent="0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kumimoji="1" sz="4050" kern="1200">
          <a:solidFill>
            <a:srgbClr val="595959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6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3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8650" y="1495438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628650" y="635635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9E8D857A-8BE1-48F1-B70A-19AA9B269235}" type="datetime1">
              <a:rPr lang="ja-JP" altLang="en-US" smtClean="0"/>
              <a:pPr/>
              <a:t>2020/4/30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7565" y="6316165"/>
            <a:ext cx="461089" cy="400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-1" y="7711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kumimoji="1" lang="ja-JP" altLang="en-US" dirty="0"/>
              <a:t>マスタータイトルの書式設定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42382880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</p:sldLayoutIdLst>
  <p:hf hdr="0" dt="0"/>
  <p:txStyles>
    <p:titleStyle>
      <a:lvl1pPr algn="ctr" defTabSz="685783" rtl="0" eaLnBrk="1" latinLnBrk="0" hangingPunct="1">
        <a:lnSpc>
          <a:spcPct val="90000"/>
        </a:lnSpc>
        <a:spcBef>
          <a:spcPct val="0"/>
        </a:spcBef>
        <a:buNone/>
        <a:defRPr kumimoji="1" sz="4500" kern="1200">
          <a:solidFill>
            <a:schemeClr val="bg1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</p:titleStyle>
    <p:bodyStyle>
      <a:lvl1pPr marL="0" indent="0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kumimoji="1" sz="4050" kern="1200">
          <a:solidFill>
            <a:srgbClr val="595959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6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3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hageyahhoo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productdiscoverycanvas.com/tag/david-hussman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JPG"/><Relationship Id="rId4" Type="http://schemas.openxmlformats.org/officeDocument/2006/relationships/hyperlink" Target="https://twitter.com/davidhussman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m/dp/B007MQLMF2/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tiff"/><Relationship Id="rId3" Type="http://schemas.openxmlformats.org/officeDocument/2006/relationships/hyperlink" Target="https://github.com/intuit/karate" TargetMode="External"/><Relationship Id="rId7" Type="http://schemas.openxmlformats.org/officeDocument/2006/relationships/hyperlink" Target="https://www.thoughtworks.com/radar/languages-and-frameworks/karate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thrift.apache.org/" TargetMode="External"/><Relationship Id="rId5" Type="http://schemas.openxmlformats.org/officeDocument/2006/relationships/hyperlink" Target="https://grpc.io/" TargetMode="External"/><Relationship Id="rId4" Type="http://schemas.openxmlformats.org/officeDocument/2006/relationships/hyperlink" Target="https://cucumber.io/docs/gherkin/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comments" Target="../comments/commen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ChristophLucian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3.tiff"/><Relationship Id="rId4" Type="http://schemas.openxmlformats.org/officeDocument/2006/relationships/hyperlink" Target="https://www.agilealliance.org/resources/experience-reports/learning-to-experiment/" TargetMode="Externa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intuit/karate" TargetMode="External"/><Relationship Id="rId3" Type="http://schemas.openxmlformats.org/officeDocument/2006/relationships/image" Target="../media/image28.png"/><Relationship Id="rId7" Type="http://schemas.openxmlformats.org/officeDocument/2006/relationships/image" Target="../media/image30.tiff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vuejs.org/" TargetMode="External"/><Relationship Id="rId11" Type="http://schemas.openxmlformats.org/officeDocument/2006/relationships/image" Target="../media/image31.png"/><Relationship Id="rId5" Type="http://schemas.openxmlformats.org/officeDocument/2006/relationships/image" Target="../media/image29.tiff"/><Relationship Id="rId10" Type="http://schemas.openxmlformats.org/officeDocument/2006/relationships/hyperlink" Target="https://kubernetes.io/" TargetMode="External"/><Relationship Id="rId4" Type="http://schemas.openxmlformats.org/officeDocument/2006/relationships/hyperlink" Target="https://zipkin.io/" TargetMode="External"/><Relationship Id="rId9" Type="http://schemas.openxmlformats.org/officeDocument/2006/relationships/image" Target="../media/image16.tiff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comments" Target="../comments/commen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tiff"/><Relationship Id="rId13" Type="http://schemas.openxmlformats.org/officeDocument/2006/relationships/hyperlink" Target="https://www.apache.org/licenses/LICENSE-2.0" TargetMode="External"/><Relationship Id="rId3" Type="http://schemas.openxmlformats.org/officeDocument/2006/relationships/hyperlink" Target="https://kubernetes.io/" TargetMode="External"/><Relationship Id="rId7" Type="http://schemas.openxmlformats.org/officeDocument/2006/relationships/hyperlink" Target="https://locust.io/" TargetMode="External"/><Relationship Id="rId12" Type="http://schemas.openxmlformats.org/officeDocument/2006/relationships/image" Target="../media/image37.tiff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svg"/><Relationship Id="rId11" Type="http://schemas.openxmlformats.org/officeDocument/2006/relationships/hyperlink" Target="https://www.elastic.co/elasticsearch/" TargetMode="External"/><Relationship Id="rId5" Type="http://schemas.openxmlformats.org/officeDocument/2006/relationships/image" Target="../media/image33.png"/><Relationship Id="rId15" Type="http://schemas.openxmlformats.org/officeDocument/2006/relationships/image" Target="../media/image38.tiff"/><Relationship Id="rId10" Type="http://schemas.openxmlformats.org/officeDocument/2006/relationships/image" Target="../media/image36.tiff"/><Relationship Id="rId4" Type="http://schemas.openxmlformats.org/officeDocument/2006/relationships/image" Target="../media/image31.png"/><Relationship Id="rId9" Type="http://schemas.openxmlformats.org/officeDocument/2006/relationships/hyperlink" Target="https://grafana.com/" TargetMode="External"/><Relationship Id="rId14" Type="http://schemas.openxmlformats.org/officeDocument/2006/relationships/hyperlink" Target="https://kotlinlang.org/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v.com/sprint/" TargetMode="External"/><Relationship Id="rId7" Type="http://schemas.openxmlformats.org/officeDocument/2006/relationships/image" Target="../media/image40.tiff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testcontainers.org/" TargetMode="External"/><Relationship Id="rId5" Type="http://schemas.openxmlformats.org/officeDocument/2006/relationships/image" Target="../media/image39.tiff"/><Relationship Id="rId4" Type="http://schemas.openxmlformats.org/officeDocument/2006/relationships/hyperlink" Target="https://www.amazon.com/dp/B010MH1DAQ/" TargetMode="Externa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hyperlink" Target="https://circleci.com/" TargetMode="External"/><Relationship Id="rId7" Type="http://schemas.openxmlformats.org/officeDocument/2006/relationships/hyperlink" Target="https://kubernetes.io/" TargetMode="Externa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2.png"/><Relationship Id="rId5" Type="http://schemas.openxmlformats.org/officeDocument/2006/relationships/hyperlink" Target="https://istio.io/" TargetMode="External"/><Relationship Id="rId4" Type="http://schemas.openxmlformats.org/officeDocument/2006/relationships/image" Target="../media/image4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agilealliance.org/agile2021/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/>
          <p:cNvSpPr>
            <a:spLocks noGrp="1"/>
          </p:cNvSpPr>
          <p:nvPr>
            <p:ph idx="1"/>
          </p:nvPr>
        </p:nvSpPr>
        <p:spPr>
          <a:xfrm>
            <a:off x="0" y="5323843"/>
            <a:ext cx="9144000" cy="1080000"/>
          </a:xfrm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Hiroyuki Ito</a:t>
            </a:r>
          </a:p>
          <a:p>
            <a:pPr>
              <a:lnSpc>
                <a:spcPct val="100000"/>
              </a:lnSpc>
            </a:pP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(</a:t>
            </a: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  <a:hlinkClick r:id="rId3"/>
              </a:rPr>
              <a:t>@hageyahhoo</a:t>
            </a: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)</a:t>
            </a:r>
          </a:p>
        </p:txBody>
      </p:sp>
      <p:sp>
        <p:nvSpPr>
          <p:cNvPr id="3" name="タイトル 2"/>
          <p:cNvSpPr>
            <a:spLocks noGrp="1"/>
          </p:cNvSpPr>
          <p:nvPr>
            <p:ph type="title"/>
          </p:nvPr>
        </p:nvSpPr>
        <p:spPr>
          <a:xfrm>
            <a:off x="0" y="7"/>
            <a:ext cx="9144000" cy="5279591"/>
          </a:xfrm>
          <a:solidFill>
            <a:srgbClr val="07B53B"/>
          </a:solidFill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ja-JP" sz="80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Everything</a:t>
            </a:r>
            <a:br>
              <a:rPr lang="en-US" altLang="ja-JP" sz="80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</a:br>
            <a:r>
              <a:rPr lang="en-US" altLang="ja-JP" sz="80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from Scratch</a:t>
            </a:r>
            <a:br>
              <a:rPr lang="en-US" altLang="ja-JP" sz="8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</a:br>
            <a:r>
              <a:rPr lang="en-US" altLang="ja-JP" sz="8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 </a:t>
            </a:r>
            <a:br>
              <a:rPr lang="en-US" altLang="ja-JP" sz="8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</a:br>
            <a:r>
              <a:rPr lang="en-US" altLang="ja-JP" sz="32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A journey as</a:t>
            </a:r>
            <a:br>
              <a:rPr lang="en-US" altLang="ja-JP" sz="32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</a:br>
            <a:r>
              <a:rPr lang="en-US" altLang="ja-JP" sz="32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Software Engineer in Test</a:t>
            </a:r>
            <a:br>
              <a:rPr lang="en-US" altLang="ja-JP" sz="32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</a:br>
            <a:r>
              <a:rPr lang="en-US" altLang="ja-JP" sz="32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to improve "Testing"</a:t>
            </a:r>
            <a:endParaRPr kumimoji="1" lang="ja-JP" altLang="en-US" sz="3600" b="1"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621392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My Blockers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0" lvl="1" indent="0" algn="ctr">
              <a:lnSpc>
                <a:spcPct val="100000"/>
              </a:lnSpc>
              <a:buNone/>
            </a:pP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By decision-makers/colleagues:</a:t>
            </a:r>
          </a:p>
          <a:p>
            <a:pPr marL="0" lvl="1" indent="0" algn="ctr">
              <a:lnSpc>
                <a:spcPct val="100000"/>
              </a:lnSpc>
              <a:buNone/>
            </a:pPr>
            <a:endParaRPr lang="en-US" altLang="ja-JP" sz="32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363538" lvl="1" indent="-363538">
              <a:lnSpc>
                <a:spcPct val="100000"/>
              </a:lnSpc>
            </a:pP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No clear vision/goals</a:t>
            </a:r>
          </a:p>
          <a:p>
            <a:pPr marL="363538" lvl="1" indent="-363538">
              <a:lnSpc>
                <a:spcPct val="100000"/>
              </a:lnSpc>
            </a:pP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No shared understanding</a:t>
            </a:r>
          </a:p>
          <a:p>
            <a:pPr marL="363538" lvl="1" indent="-363538">
              <a:lnSpc>
                <a:spcPct val="100000"/>
              </a:lnSpc>
            </a:pP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No supports</a:t>
            </a:r>
          </a:p>
          <a:p>
            <a:pPr marL="363538" lvl="1" indent="-363538">
              <a:lnSpc>
                <a:spcPct val="100000"/>
              </a:lnSpc>
            </a:pP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Unclear needs/demands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466ABE2E-A200-2144-8D59-5FC7CD79C3F4}"/>
              </a:ext>
            </a:extLst>
          </p:cNvPr>
          <p:cNvSpPr txBox="1"/>
          <p:nvPr/>
        </p:nvSpPr>
        <p:spPr>
          <a:xfrm>
            <a:off x="167564" y="141027"/>
            <a:ext cx="1800000" cy="900000"/>
          </a:xfrm>
          <a:prstGeom prst="rect">
            <a:avLst/>
          </a:prstGeom>
          <a:solidFill>
            <a:srgbClr val="FFC000"/>
          </a:solidFill>
          <a:ln w="38100">
            <a:solidFill>
              <a:srgbClr val="0432FF"/>
            </a:solidFill>
          </a:ln>
        </p:spPr>
        <p:txBody>
          <a:bodyPr vert="horz" wrap="square" lIns="91440" tIns="45720" rIns="91440" bIns="45720" rtlCol="0" anchor="ctr" anchorCtr="0">
            <a:noAutofit/>
          </a:bodyPr>
          <a:lstStyle/>
          <a:p>
            <a:pPr marL="534988" indent="-5349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ja-JP" sz="2400" dirty="0">
                <a:solidFill>
                  <a:schemeClr val="tx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Hiro’s</a:t>
            </a:r>
          </a:p>
          <a:p>
            <a:pPr marL="534988" indent="-5349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ja-JP" sz="2400" dirty="0">
                <a:solidFill>
                  <a:schemeClr val="tx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Case</a:t>
            </a:r>
            <a:endParaRPr kumimoji="1" lang="ja-JP" altLang="en-US" sz="2400">
              <a:solidFill>
                <a:schemeClr val="tx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7586958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My Blockers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0" lvl="1" indent="0" algn="ctr">
              <a:lnSpc>
                <a:spcPct val="100000"/>
              </a:lnSpc>
              <a:buNone/>
            </a:pP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By decision-makers/colleagues:</a:t>
            </a:r>
          </a:p>
          <a:p>
            <a:pPr marL="0" lvl="1" indent="0" algn="ctr">
              <a:lnSpc>
                <a:spcPct val="100000"/>
              </a:lnSpc>
              <a:buNone/>
            </a:pPr>
            <a:endParaRPr lang="en-US" altLang="ja-JP" sz="32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363538" lvl="1" indent="-363538">
              <a:lnSpc>
                <a:spcPct val="100000"/>
              </a:lnSpc>
            </a:pP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No clear vision/goals</a:t>
            </a:r>
          </a:p>
          <a:p>
            <a:pPr marL="363538" lvl="1" indent="-363538">
              <a:lnSpc>
                <a:spcPct val="100000"/>
              </a:lnSpc>
            </a:pP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No shared understanding</a:t>
            </a:r>
          </a:p>
          <a:p>
            <a:pPr marL="363538" lvl="1" indent="-363538">
              <a:lnSpc>
                <a:spcPct val="100000"/>
              </a:lnSpc>
            </a:pP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No supports</a:t>
            </a:r>
          </a:p>
          <a:p>
            <a:pPr marL="363538" lvl="1" indent="-363538">
              <a:lnSpc>
                <a:spcPct val="100000"/>
              </a:lnSpc>
            </a:pP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Unclear needs/demands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1EECFF8F-20B9-D84B-8829-1E091B36D1C1}"/>
              </a:ext>
            </a:extLst>
          </p:cNvPr>
          <p:cNvSpPr txBox="1"/>
          <p:nvPr/>
        </p:nvSpPr>
        <p:spPr>
          <a:xfrm>
            <a:off x="666000" y="2438688"/>
            <a:ext cx="7849350" cy="2520000"/>
          </a:xfrm>
          <a:prstGeom prst="rect">
            <a:avLst/>
          </a:prstGeom>
          <a:solidFill>
            <a:srgbClr val="FFFF00"/>
          </a:solidFill>
          <a:ln w="63500">
            <a:solidFill>
              <a:srgbClr val="FF0000"/>
            </a:solidFill>
          </a:ln>
        </p:spPr>
        <p:txBody>
          <a:bodyPr vert="horz" wrap="square" lIns="91440" tIns="45720" rIns="91440" bIns="45720" rtlCol="0" anchor="ctr" anchorCtr="0">
            <a:noAutofit/>
          </a:bodyPr>
          <a:lstStyle/>
          <a:p>
            <a:pPr marL="534988" indent="-534988" algn="ctr"/>
            <a:r>
              <a:rPr lang="en" altLang="ja-JP" sz="4800" dirty="0">
                <a:solidFill>
                  <a:srgbClr val="0432FF"/>
                </a:solidFill>
                <a:latin typeface="ヒラギノ角ゴ ProN W6"/>
                <a:ea typeface="ヒラギノ角ゴ ProN W6"/>
                <a:cs typeface="ヒラギノ角ゴ ProN W6"/>
              </a:rPr>
              <a:t>They are critical!</a:t>
            </a:r>
          </a:p>
          <a:p>
            <a:pPr marL="534988" indent="-534988" algn="ctr"/>
            <a:r>
              <a:rPr lang="en" altLang="ja-JP" sz="4800" dirty="0">
                <a:solidFill>
                  <a:srgbClr val="0432FF"/>
                </a:solidFill>
                <a:latin typeface="ヒラギノ角ゴ ProN W6"/>
                <a:ea typeface="ヒラギノ角ゴ ProN W6"/>
                <a:cs typeface="ヒラギノ角ゴ ProN W6"/>
              </a:rPr>
              <a:t>Need to solve!</a:t>
            </a:r>
            <a:endParaRPr kumimoji="1" lang="ja-JP" altLang="en-US" sz="4800">
              <a:solidFill>
                <a:srgbClr val="0432F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4394E82E-839E-964C-8B24-F2DE995662E6}"/>
              </a:ext>
            </a:extLst>
          </p:cNvPr>
          <p:cNvSpPr txBox="1"/>
          <p:nvPr/>
        </p:nvSpPr>
        <p:spPr>
          <a:xfrm>
            <a:off x="167564" y="141027"/>
            <a:ext cx="1800000" cy="900000"/>
          </a:xfrm>
          <a:prstGeom prst="rect">
            <a:avLst/>
          </a:prstGeom>
          <a:solidFill>
            <a:srgbClr val="FFC000"/>
          </a:solidFill>
          <a:ln w="38100">
            <a:solidFill>
              <a:srgbClr val="0432FF"/>
            </a:solidFill>
          </a:ln>
        </p:spPr>
        <p:txBody>
          <a:bodyPr vert="horz" wrap="square" lIns="91440" tIns="45720" rIns="91440" bIns="45720" rtlCol="0" anchor="ctr" anchorCtr="0">
            <a:noAutofit/>
          </a:bodyPr>
          <a:lstStyle/>
          <a:p>
            <a:pPr marL="534988" indent="-5349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ja-JP" sz="2400" dirty="0">
                <a:solidFill>
                  <a:schemeClr val="tx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Hiro’s</a:t>
            </a:r>
          </a:p>
          <a:p>
            <a:pPr marL="534988" indent="-5349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ja-JP" sz="2400" dirty="0">
                <a:solidFill>
                  <a:schemeClr val="tx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Case</a:t>
            </a:r>
            <a:endParaRPr kumimoji="1" lang="ja-JP" altLang="en-US" sz="2400">
              <a:solidFill>
                <a:schemeClr val="tx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1700291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Key Point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0" y="1689099"/>
            <a:ext cx="91440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0" lvl="1" indent="0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How to get</a:t>
            </a:r>
            <a:br>
              <a:rPr lang="en-US" altLang="ja-JP" sz="4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4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support/understanding</a:t>
            </a:r>
          </a:p>
          <a:p>
            <a:pPr marL="0" lvl="1" indent="0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from</a:t>
            </a:r>
          </a:p>
          <a:p>
            <a:pPr marL="2189163" lvl="1" indent="-657225">
              <a:lnSpc>
                <a:spcPct val="100000"/>
              </a:lnSpc>
            </a:pPr>
            <a:r>
              <a:rPr lang="en-US" altLang="ja-JP" sz="4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decision-makers</a:t>
            </a:r>
          </a:p>
          <a:p>
            <a:pPr marL="2189163" lvl="1" indent="-657225">
              <a:lnSpc>
                <a:spcPct val="100000"/>
              </a:lnSpc>
            </a:pPr>
            <a:r>
              <a:rPr lang="en-US" altLang="ja-JP" sz="4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colleagues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0D3D683A-FA90-CA43-8970-E76DF99E2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4000" y="5058000"/>
            <a:ext cx="1800000" cy="1800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73175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Two Useful Techniques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928688" lvl="1" indent="-914400">
              <a:lnSpc>
                <a:spcPct val="100000"/>
              </a:lnSpc>
              <a:buFont typeface="+mj-lt"/>
              <a:buAutoNum type="arabicPeriod"/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Product Discovery</a:t>
            </a:r>
          </a:p>
          <a:p>
            <a:pPr marL="928688" lvl="1" indent="-914400">
              <a:lnSpc>
                <a:spcPct val="100000"/>
              </a:lnSpc>
              <a:buFont typeface="+mj-lt"/>
              <a:buAutoNum type="arabicPeriod"/>
            </a:pP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928688" lvl="1" indent="-914400">
              <a:lnSpc>
                <a:spcPct val="100000"/>
              </a:lnSpc>
              <a:buFont typeface="+mj-lt"/>
              <a:buAutoNum type="arabicPeriod"/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Giving Impacts</a:t>
            </a:r>
          </a:p>
        </p:txBody>
      </p:sp>
    </p:spTree>
    <p:extLst>
      <p:ext uri="{BB962C8B-B14F-4D97-AF65-F5344CB8AC3E}">
        <p14:creationId xmlns:p14="http://schemas.microsoft.com/office/powerpoint/2010/main" val="15674672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1. </a:t>
            </a:r>
            <a:r>
              <a:rPr lang="en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Product Discovery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14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algn="ctr"/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Discovering/refining solutions</a:t>
            </a:r>
          </a:p>
          <a:p>
            <a:pPr algn="ctr"/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by iterative hypothesis and test cycle</a:t>
            </a:r>
          </a:p>
          <a:p>
            <a:pPr algn="ctr"/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By </a:t>
            </a:r>
            <a:r>
              <a:rPr lang="en-US" altLang="ja-JP" sz="2800" dirty="0">
                <a:solidFill>
                  <a:schemeClr val="tx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  <a:hlinkClick r:id="rId4"/>
              </a:rPr>
              <a:t>David Hussman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3429000" indent="365125">
              <a:buFont typeface="Arial" charset="0"/>
              <a:buChar char="•"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Persona</a:t>
            </a:r>
          </a:p>
          <a:p>
            <a:pPr marL="3429000" indent="365125">
              <a:buFont typeface="Arial" charset="0"/>
              <a:buChar char="•"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User Interview</a:t>
            </a:r>
          </a:p>
          <a:p>
            <a:pPr marL="3429000" indent="365125">
              <a:buFont typeface="Arial" charset="0"/>
              <a:buChar char="•"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User Story Mapping</a:t>
            </a:r>
          </a:p>
          <a:p>
            <a:pPr marL="3429000" indent="365125">
              <a:buFont typeface="Arial" charset="0"/>
              <a:buChar char="•"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MVP</a:t>
            </a:r>
          </a:p>
          <a:p>
            <a:pPr marL="3429000" indent="365125">
              <a:buFont typeface="Arial" charset="0"/>
              <a:buChar char="•"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KPI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906D6A98-EEEC-DE4A-9FB9-69C3DBA4AF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564" y="3278235"/>
            <a:ext cx="3930252" cy="2947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1097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3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コンテンツ プレースホルダー 8">
            <a:extLst>
              <a:ext uri="{FF2B5EF4-FFF2-40B4-BE49-F238E27FC236}">
                <a16:creationId xmlns:a16="http://schemas.microsoft.com/office/drawing/2014/main" id="{05E457D9-B9A9-9D48-803B-D90F4EE4734B}"/>
              </a:ext>
            </a:extLst>
          </p:cNvPr>
          <p:cNvSpPr txBox="1">
            <a:spLocks/>
          </p:cNvSpPr>
          <p:nvPr/>
        </p:nvSpPr>
        <p:spPr>
          <a:xfrm>
            <a:off x="628650" y="1689099"/>
            <a:ext cx="7886700" cy="44064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HGPｺﾞｼｯｸE" panose="020B0900000000000000" pitchFamily="50" charset="-128"/>
                <a:ea typeface="HGPｺﾞｼｯｸE" panose="020B0900000000000000" pitchFamily="50" charset="-128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HGPｺﾞｼｯｸE" panose="020B0900000000000000" pitchFamily="50" charset="-128"/>
                <a:ea typeface="HGPｺﾞｼｯｸE" panose="020B0900000000000000" pitchFamily="50" charset="-128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HGPｺﾞｼｯｸE" panose="020B0900000000000000" pitchFamily="50" charset="-128"/>
                <a:ea typeface="HGPｺﾞｼｯｸE" panose="020B0900000000000000" pitchFamily="50" charset="-128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HGPｺﾞｼｯｸE" panose="020B0900000000000000" pitchFamily="50" charset="-128"/>
                <a:ea typeface="HGPｺﾞｼｯｸE" panose="020B0900000000000000" pitchFamily="50" charset="-128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288" lvl="1" indent="0">
              <a:lnSpc>
                <a:spcPct val="100000"/>
              </a:lnSpc>
              <a:buNone/>
            </a:pPr>
            <a:r>
              <a:rPr lang="en-US" altLang="ja-JP" sz="4000" dirty="0">
                <a:solidFill>
                  <a:schemeClr val="tx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Discover real concerns of</a:t>
            </a:r>
            <a:br>
              <a:rPr lang="en-US" altLang="ja-JP" sz="4000" dirty="0">
                <a:solidFill>
                  <a:schemeClr val="tx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4000" dirty="0">
                <a:solidFill>
                  <a:schemeClr val="tx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decision-makers/colleagues</a:t>
            </a:r>
            <a:br>
              <a:rPr lang="en-US" altLang="ja-JP" sz="4000" dirty="0">
                <a:solidFill>
                  <a:schemeClr val="tx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4000" dirty="0">
                <a:solidFill>
                  <a:schemeClr val="tx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and verbalize them</a:t>
            </a:r>
          </a:p>
        </p:txBody>
      </p:sp>
    </p:spTree>
    <p:extLst>
      <p:ext uri="{BB962C8B-B14F-4D97-AF65-F5344CB8AC3E}">
        <p14:creationId xmlns:p14="http://schemas.microsoft.com/office/powerpoint/2010/main" val="40506874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Verbalized Concerns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16</a:t>
            </a:fld>
            <a:endParaRPr kumimoji="1" lang="ja-JP" altLang="en-US"/>
          </a:p>
        </p:txBody>
      </p:sp>
      <p:sp>
        <p:nvSpPr>
          <p:cNvPr id="5" name="コンテンツ プレースホルダー 8">
            <a:extLst>
              <a:ext uri="{FF2B5EF4-FFF2-40B4-BE49-F238E27FC236}">
                <a16:creationId xmlns:a16="http://schemas.microsoft.com/office/drawing/2014/main" id="{86D8E621-F43C-6346-B128-86F2919644B8}"/>
              </a:ext>
            </a:extLst>
          </p:cNvPr>
          <p:cNvSpPr txBox="1">
            <a:spLocks/>
          </p:cNvSpPr>
          <p:nvPr/>
        </p:nvSpPr>
        <p:spPr>
          <a:xfrm>
            <a:off x="628650" y="1689099"/>
            <a:ext cx="7887600" cy="1260000"/>
          </a:xfrm>
          <a:prstGeom prst="rect">
            <a:avLst/>
          </a:prstGeom>
          <a:solidFill>
            <a:srgbClr val="FFD400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288"/>
            <a:r>
              <a:rPr lang="en-US" altLang="ja-JP" sz="2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Increase of outages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 in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 “Channel Gateway” (service)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 was critical</a:t>
            </a:r>
            <a:endParaRPr lang="en-US" altLang="ja-JP" sz="2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</p:txBody>
      </p:sp>
      <p:sp>
        <p:nvSpPr>
          <p:cNvPr id="6" name="コンテンツ プレースホルダー 8">
            <a:extLst>
              <a:ext uri="{FF2B5EF4-FFF2-40B4-BE49-F238E27FC236}">
                <a16:creationId xmlns:a16="http://schemas.microsoft.com/office/drawing/2014/main" id="{A22978C7-CF3F-0E4B-9EE3-7E87D15A1C4E}"/>
              </a:ext>
            </a:extLst>
          </p:cNvPr>
          <p:cNvSpPr txBox="1">
            <a:spLocks/>
          </p:cNvSpPr>
          <p:nvPr/>
        </p:nvSpPr>
        <p:spPr>
          <a:xfrm>
            <a:off x="628650" y="3262299"/>
            <a:ext cx="7887600" cy="1260000"/>
          </a:xfrm>
          <a:prstGeom prst="rect">
            <a:avLst/>
          </a:prstGeom>
          <a:solidFill>
            <a:srgbClr val="FFD400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288"/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Need </a:t>
            </a:r>
            <a:r>
              <a:rPr lang="en-US" altLang="ja-JP" sz="2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failure detection mechanism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 for Channel Gateway</a:t>
            </a:r>
            <a:endParaRPr lang="en-US" altLang="ja-JP" sz="2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</p:txBody>
      </p:sp>
      <p:sp>
        <p:nvSpPr>
          <p:cNvPr id="7" name="コンテンツ プレースホルダー 8">
            <a:extLst>
              <a:ext uri="{FF2B5EF4-FFF2-40B4-BE49-F238E27FC236}">
                <a16:creationId xmlns:a16="http://schemas.microsoft.com/office/drawing/2014/main" id="{FE425E89-0AD1-204D-B133-362465EDBCCA}"/>
              </a:ext>
            </a:extLst>
          </p:cNvPr>
          <p:cNvSpPr txBox="1">
            <a:spLocks/>
          </p:cNvSpPr>
          <p:nvPr/>
        </p:nvSpPr>
        <p:spPr>
          <a:xfrm>
            <a:off x="628650" y="4835499"/>
            <a:ext cx="7887600" cy="1260000"/>
          </a:xfrm>
          <a:prstGeom prst="rect">
            <a:avLst/>
          </a:prstGeom>
          <a:solidFill>
            <a:srgbClr val="FFD400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288"/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Testing APIs was </a:t>
            </a:r>
            <a:r>
              <a:rPr lang="en-US" altLang="ja-JP" sz="2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insufficient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in each service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(Mainly did it manually then)</a:t>
            </a:r>
            <a:endParaRPr lang="en-US" altLang="ja-JP" sz="2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079738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2. Giving Impacts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28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Making impacts constantly</a:t>
            </a:r>
          </a:p>
          <a:p>
            <a:pPr marL="14288" lvl="1" indent="0" algn="ctr">
              <a:buNone/>
            </a:pPr>
            <a:r>
              <a:rPr lang="en-US" altLang="ja-JP" sz="28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to attract decision-makers/colleagues</a:t>
            </a:r>
          </a:p>
        </p:txBody>
      </p:sp>
      <p:pic>
        <p:nvPicPr>
          <p:cNvPr id="6" name="図 5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3938" y="2606294"/>
            <a:ext cx="3176123" cy="410992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617205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My Example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algn="ctr"/>
            <a:r>
              <a:rPr lang="en-US" altLang="ja-JP" sz="4000" b="1" u="sng" dirty="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Deliver (executable) values</a:t>
            </a:r>
            <a:br>
              <a:rPr lang="en-US" altLang="ja-JP" sz="4000" b="1" u="sng" dirty="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4000" b="1" u="sng" dirty="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weekly</a:t>
            </a: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7494" y="3380740"/>
            <a:ext cx="3240001" cy="2160000"/>
          </a:xfrm>
          <a:prstGeom prst="rect">
            <a:avLst/>
          </a:prstGeom>
          <a:ln>
            <a:noFill/>
          </a:ln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4408" y="3380740"/>
            <a:ext cx="2880000" cy="2160000"/>
          </a:xfrm>
          <a:prstGeom prst="rect">
            <a:avLst/>
          </a:prstGeom>
          <a:ln>
            <a:noFill/>
          </a:ln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07" y="3380740"/>
            <a:ext cx="3058406" cy="2160000"/>
          </a:xfrm>
          <a:prstGeom prst="rect">
            <a:avLst/>
          </a:prstGeom>
          <a:ln>
            <a:noFill/>
          </a:ln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1143474D-B13B-E14A-94A3-01F311C55E49}"/>
              </a:ext>
            </a:extLst>
          </p:cNvPr>
          <p:cNvSpPr txBox="1"/>
          <p:nvPr/>
        </p:nvSpPr>
        <p:spPr>
          <a:xfrm>
            <a:off x="167564" y="141027"/>
            <a:ext cx="1800000" cy="900000"/>
          </a:xfrm>
          <a:prstGeom prst="rect">
            <a:avLst/>
          </a:prstGeom>
          <a:solidFill>
            <a:srgbClr val="FFC000"/>
          </a:solidFill>
          <a:ln w="38100">
            <a:solidFill>
              <a:srgbClr val="0432FF"/>
            </a:solidFill>
          </a:ln>
        </p:spPr>
        <p:txBody>
          <a:bodyPr vert="horz" wrap="square" lIns="91440" tIns="45720" rIns="91440" bIns="45720" rtlCol="0" anchor="ctr" anchorCtr="0">
            <a:noAutofit/>
          </a:bodyPr>
          <a:lstStyle/>
          <a:p>
            <a:pPr marL="534988" indent="-5349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ja-JP" sz="2400" dirty="0">
                <a:solidFill>
                  <a:schemeClr val="tx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Hiro’s</a:t>
            </a:r>
          </a:p>
          <a:p>
            <a:pPr marL="534988" indent="-5349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ja-JP" sz="2400" dirty="0">
                <a:solidFill>
                  <a:schemeClr val="tx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Case</a:t>
            </a:r>
            <a:endParaRPr kumimoji="1" lang="ja-JP" altLang="en-US" sz="2400">
              <a:solidFill>
                <a:schemeClr val="tx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41108072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Values Delivered </a:t>
            </a:r>
            <a:r>
              <a:rPr kumimoji="1"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(1)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19</a:t>
            </a:fld>
            <a:endParaRPr kumimoji="1" lang="ja-JP" altLang="en-US"/>
          </a:p>
        </p:txBody>
      </p:sp>
      <p:graphicFrame>
        <p:nvGraphicFramePr>
          <p:cNvPr id="5" name="表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0289519"/>
              </p:ext>
            </p:extLst>
          </p:nvPr>
        </p:nvGraphicFramePr>
        <p:xfrm>
          <a:off x="628650" y="1735810"/>
          <a:ext cx="7886700" cy="4114800"/>
        </p:xfrm>
        <a:graphic>
          <a:graphicData uri="http://schemas.openxmlformats.org/drawingml/2006/table">
            <a:tbl>
              <a:tblPr firstRow="1">
                <a:tableStyleId>{21E4AEA4-8DFA-4A89-87EB-49C32662AFE0}</a:tableStyleId>
              </a:tblPr>
              <a:tblGrid>
                <a:gridCol w="17580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286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79685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>
                          <a:solidFill>
                            <a:schemeClr val="bg1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Week 1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panose="020B0300000000000000" pitchFamily="34" charset="-128"/>
                        <a:ea typeface="Hiragino Kaku Gothic ProN W6" panose="020B0300000000000000" pitchFamily="34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dirty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Started</a:t>
                      </a:r>
                      <a:r>
                        <a:rPr kumimoji="1" lang="ja-JP" altLang="en-US" sz="2400" b="0" i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 </a:t>
                      </a:r>
                      <a:r>
                        <a:rPr kumimoji="1" lang="en-US" altLang="ja-JP" sz="2400" b="0" i="0" dirty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writing</a:t>
                      </a:r>
                      <a:r>
                        <a:rPr kumimoji="1" lang="ja-JP" altLang="en-US" sz="2400" b="0" i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 </a:t>
                      </a:r>
                      <a:r>
                        <a:rPr kumimoji="1" lang="en-US" altLang="ja-JP" sz="2400" b="0" i="0" dirty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test</a:t>
                      </a:r>
                      <a:r>
                        <a:rPr kumimoji="1" lang="ja-JP" altLang="en-US" sz="2400" b="0" i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 </a:t>
                      </a:r>
                      <a:r>
                        <a:rPr kumimoji="1" lang="en-US" altLang="ja-JP" sz="2400" b="0" i="0" dirty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scripts</a:t>
                      </a: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to</a:t>
                      </a:r>
                      <a:r>
                        <a:rPr kumimoji="1" lang="ja-JP" altLang="en-US" sz="2400" b="0" i="0" baseline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 </a:t>
                      </a:r>
                      <a:r>
                        <a:rPr kumimoji="1" lang="en-US" altLang="ja-JP" sz="2400" b="0" i="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understand</a:t>
                      </a:r>
                      <a:r>
                        <a:rPr kumimoji="1" lang="ja-JP" altLang="en-US" sz="2400" b="0" i="0" baseline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 </a:t>
                      </a:r>
                      <a:r>
                        <a:rPr kumimoji="1" lang="en-US" altLang="ja-JP" sz="2400" b="0" i="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services</a:t>
                      </a:r>
                      <a:endParaRPr kumimoji="1" lang="en-US" altLang="ja-JP" sz="2400" b="0" i="0" dirty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panose="020B0300000000000000" pitchFamily="34" charset="-128"/>
                        <a:ea typeface="Hiragino Kaku Gothic ProN W6" panose="020B0300000000000000" pitchFamily="34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>
                          <a:solidFill>
                            <a:schemeClr val="bg1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Week 2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panose="020B0300000000000000" pitchFamily="34" charset="-128"/>
                        <a:ea typeface="Hiragino Kaku Gothic ProN W6" panose="020B0300000000000000" pitchFamily="34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2400" b="0" i="0" dirty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Proposed first idea of SET activities</a:t>
                      </a: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24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to</a:t>
                      </a:r>
                      <a:r>
                        <a:rPr lang="en-US" altLang="ja-JP" sz="2400" b="0" i="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 decision-makers</a:t>
                      </a:r>
                      <a:endParaRPr kumimoji="1" lang="ja-JP" altLang="en-US" sz="2400" b="0" i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panose="020B0300000000000000" pitchFamily="34" charset="-128"/>
                        <a:ea typeface="Hiragino Kaku Gothic ProN W6" panose="020B0300000000000000" pitchFamily="34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>
                          <a:solidFill>
                            <a:schemeClr val="bg1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Week 3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panose="020B0300000000000000" pitchFamily="34" charset="-128"/>
                        <a:ea typeface="Hiragino Kaku Gothic ProN W6" panose="020B0300000000000000" pitchFamily="34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24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Built mechanism to run and</a:t>
                      </a:r>
                      <a:r>
                        <a:rPr lang="en-US" altLang="ja-JP" sz="2400" b="0" i="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 report</a:t>
                      </a:r>
                      <a:endParaRPr lang="en-US" altLang="ja-JP" sz="2400" b="0" i="0" dirty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panose="020B0300000000000000" pitchFamily="34" charset="-128"/>
                        <a:ea typeface="Hiragino Kaku Gothic ProN W6" panose="020B0300000000000000" pitchFamily="34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2400" b="0" i="0" dirty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static code analysis</a:t>
                      </a:r>
                      <a:r>
                        <a:rPr lang="en-US" altLang="ja-JP" sz="2400" b="0" i="0" baseline="0" dirty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 regularly</a:t>
                      </a:r>
                      <a:endParaRPr lang="en-US" altLang="ja-JP" sz="2400" b="0" i="0" dirty="0">
                        <a:solidFill>
                          <a:srgbClr val="07B53B"/>
                        </a:solidFill>
                        <a:latin typeface="Hiragino Kaku Gothic ProN W6" panose="020B0300000000000000" pitchFamily="34" charset="-128"/>
                        <a:ea typeface="Hiragino Kaku Gothic ProN W6" panose="020B0300000000000000" pitchFamily="34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>
                          <a:solidFill>
                            <a:schemeClr val="bg1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Week 4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panose="020B0300000000000000" pitchFamily="34" charset="-128"/>
                        <a:ea typeface="Hiragino Kaku Gothic ProN W6" panose="020B0300000000000000" pitchFamily="34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dirty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Shared to developers</a:t>
                      </a:r>
                      <a:br>
                        <a:rPr kumimoji="1" lang="en-US" altLang="ja-JP" sz="2400" b="0" i="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</a:br>
                      <a:r>
                        <a:rPr kumimoji="1" lang="en-US" altLang="ja-JP" sz="24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how to build</a:t>
                      </a:r>
                      <a:r>
                        <a:rPr kumimoji="1" lang="en-US" altLang="ja-JP" sz="2400" b="0" i="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 </a:t>
                      </a:r>
                      <a:r>
                        <a:rPr lang="en-US" altLang="ja-JP" sz="24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static code analysis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>
                          <a:solidFill>
                            <a:schemeClr val="bg1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Week 5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panose="020B0300000000000000" pitchFamily="34" charset="-128"/>
                        <a:ea typeface="Hiragino Kaku Gothic ProN W6" panose="020B0300000000000000" pitchFamily="34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2400" b="0" i="0" dirty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Proposed milestones of activities</a:t>
                      </a: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24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to</a:t>
                      </a:r>
                      <a:r>
                        <a:rPr lang="en-US" altLang="ja-JP" sz="2400" b="0" i="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 decision-makers</a:t>
                      </a:r>
                      <a:endParaRPr kumimoji="1" lang="ja-JP" altLang="en-US" sz="2400" b="0" i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panose="020B0300000000000000" pitchFamily="34" charset="-128"/>
                        <a:ea typeface="Hiragino Kaku Gothic ProN W6" panose="020B0300000000000000" pitchFamily="34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491946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Question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2582351"/>
            <a:ext cx="7886700" cy="1080000"/>
          </a:xfrm>
          <a:solidFill>
            <a:srgbClr val="FFD400"/>
          </a:solidFill>
          <a:ln>
            <a:solidFill>
              <a:schemeClr val="tx1"/>
            </a:solidFill>
          </a:ln>
        </p:spPr>
        <p:txBody>
          <a:bodyPr anchor="ctr" anchorCtr="0">
            <a:noAutofit/>
          </a:bodyPr>
          <a:lstStyle/>
          <a:p>
            <a:pPr marL="14288" lvl="1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Some members/teams </a:t>
            </a:r>
            <a:r>
              <a:rPr lang="en-US" altLang="ja-JP" sz="2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opposed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your activities</a:t>
            </a:r>
          </a:p>
        </p:txBody>
      </p:sp>
      <p:sp>
        <p:nvSpPr>
          <p:cNvPr id="5" name="コンテンツ プレースホルダー 8">
            <a:extLst>
              <a:ext uri="{FF2B5EF4-FFF2-40B4-BE49-F238E27FC236}">
                <a16:creationId xmlns:a16="http://schemas.microsoft.com/office/drawing/2014/main" id="{804EF6E1-B8F8-FD4E-AB31-6DB345142F59}"/>
              </a:ext>
            </a:extLst>
          </p:cNvPr>
          <p:cNvSpPr txBox="1">
            <a:spLocks/>
          </p:cNvSpPr>
          <p:nvPr/>
        </p:nvSpPr>
        <p:spPr>
          <a:xfrm>
            <a:off x="0" y="1146117"/>
            <a:ext cx="9144000" cy="1639121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288" lvl="1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ja-JP" sz="32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Have you faced with following troubles</a:t>
            </a:r>
          </a:p>
          <a:p>
            <a:pPr marL="14288" lvl="1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ja-JP" sz="32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for your test-related activities?</a:t>
            </a:r>
          </a:p>
        </p:txBody>
      </p:sp>
      <p:sp>
        <p:nvSpPr>
          <p:cNvPr id="11" name="コンテンツ プレースホルダー 8">
            <a:extLst>
              <a:ext uri="{FF2B5EF4-FFF2-40B4-BE49-F238E27FC236}">
                <a16:creationId xmlns:a16="http://schemas.microsoft.com/office/drawing/2014/main" id="{2970FF56-54C6-B844-A8CB-44FC4FE1A6B1}"/>
              </a:ext>
            </a:extLst>
          </p:cNvPr>
          <p:cNvSpPr txBox="1">
            <a:spLocks/>
          </p:cNvSpPr>
          <p:nvPr/>
        </p:nvSpPr>
        <p:spPr>
          <a:xfrm>
            <a:off x="628650" y="3929350"/>
            <a:ext cx="7886700" cy="1080000"/>
          </a:xfrm>
          <a:prstGeom prst="rect">
            <a:avLst/>
          </a:prstGeom>
          <a:solidFill>
            <a:srgbClr val="FFD400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No one used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 tools/solutions</a:t>
            </a:r>
          </a:p>
          <a:p>
            <a:pPr marL="0" lvl="1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you invented/introduced</a:t>
            </a:r>
          </a:p>
        </p:txBody>
      </p:sp>
      <p:sp>
        <p:nvSpPr>
          <p:cNvPr id="12" name="コンテンツ プレースホルダー 8">
            <a:extLst>
              <a:ext uri="{FF2B5EF4-FFF2-40B4-BE49-F238E27FC236}">
                <a16:creationId xmlns:a16="http://schemas.microsoft.com/office/drawing/2014/main" id="{413ACAB8-C0C4-9141-9DE3-DA663D0FEC80}"/>
              </a:ext>
            </a:extLst>
          </p:cNvPr>
          <p:cNvSpPr txBox="1">
            <a:spLocks/>
          </p:cNvSpPr>
          <p:nvPr/>
        </p:nvSpPr>
        <p:spPr>
          <a:xfrm>
            <a:off x="628650" y="5276350"/>
            <a:ext cx="7886700" cy="1080000"/>
          </a:xfrm>
          <a:prstGeom prst="rect">
            <a:avLst/>
          </a:prstGeom>
          <a:solidFill>
            <a:srgbClr val="FFD400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288" lvl="1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There were </a:t>
            </a:r>
            <a:r>
              <a:rPr lang="en-US" altLang="ja-JP" sz="2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few members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who have enough skills/knowledge</a:t>
            </a:r>
          </a:p>
        </p:txBody>
      </p:sp>
    </p:spTree>
    <p:extLst>
      <p:ext uri="{BB962C8B-B14F-4D97-AF65-F5344CB8AC3E}">
        <p14:creationId xmlns:p14="http://schemas.microsoft.com/office/powerpoint/2010/main" val="1816673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</p:spPr>
        <p:txBody>
          <a:bodyPr anchor="ctr"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Values Delivered </a:t>
            </a:r>
            <a:r>
              <a:rPr kumimoji="1"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(2)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20</a:t>
            </a:fld>
            <a:endParaRPr kumimoji="1" lang="ja-JP" altLang="en-US"/>
          </a:p>
        </p:txBody>
      </p:sp>
      <p:graphicFrame>
        <p:nvGraphicFramePr>
          <p:cNvPr id="5" name="表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2152171"/>
              </p:ext>
            </p:extLst>
          </p:nvPr>
        </p:nvGraphicFramePr>
        <p:xfrm>
          <a:off x="628650" y="1735810"/>
          <a:ext cx="7886700" cy="4114800"/>
        </p:xfrm>
        <a:graphic>
          <a:graphicData uri="http://schemas.openxmlformats.org/drawingml/2006/table">
            <a:tbl>
              <a:tblPr firstRow="1">
                <a:tableStyleId>{21E4AEA4-8DFA-4A89-87EB-49C32662AFE0}</a:tableStyleId>
              </a:tblPr>
              <a:tblGrid>
                <a:gridCol w="17580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286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79685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>
                          <a:solidFill>
                            <a:schemeClr val="bg1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Week 6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panose="020B0300000000000000" pitchFamily="34" charset="-128"/>
                        <a:ea typeface="Hiragino Kaku Gothic ProN W6" panose="020B0300000000000000" pitchFamily="34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2400" b="0" i="0" dirty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Agreed with</a:t>
                      </a:r>
                      <a:r>
                        <a:rPr lang="en-US" altLang="ja-JP" sz="2400" b="0" i="0" baseline="0" dirty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 proposals/milestones</a:t>
                      </a:r>
                      <a:br>
                        <a:rPr lang="en-US" altLang="ja-JP" sz="2400" b="0" i="0" baseline="0" dirty="0">
                          <a:solidFill>
                            <a:srgbClr val="44C404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</a:br>
                      <a:r>
                        <a:rPr lang="en-US" altLang="ja-JP" sz="2400" b="0" i="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with decision-makers</a:t>
                      </a:r>
                      <a:endParaRPr kumimoji="1" lang="ja-JP" altLang="en-US" sz="2400" b="0" i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panose="020B0300000000000000" pitchFamily="34" charset="-128"/>
                        <a:ea typeface="Hiragino Kaku Gothic ProN W6" panose="020B0300000000000000" pitchFamily="34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>
                          <a:solidFill>
                            <a:schemeClr val="bg1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Week 7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panose="020B0300000000000000" pitchFamily="34" charset="-128"/>
                        <a:ea typeface="Hiragino Kaku Gothic ProN W6" panose="020B0300000000000000" pitchFamily="34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24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Collected information</a:t>
                      </a:r>
                      <a:r>
                        <a:rPr lang="en-US" altLang="ja-JP" sz="2400" b="0" i="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 and </a:t>
                      </a:r>
                      <a:r>
                        <a:rPr lang="en-US" altLang="ja-JP" sz="24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tools</a:t>
                      </a: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24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of QA/Tests </a:t>
                      </a:r>
                      <a:r>
                        <a:rPr lang="en-US" altLang="ja-JP" sz="2400" b="0" i="0" dirty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in one place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>
                          <a:solidFill>
                            <a:schemeClr val="bg1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Week 8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panose="020B0300000000000000" pitchFamily="34" charset="-128"/>
                        <a:ea typeface="Hiragino Kaku Gothic ProN W6" panose="020B0300000000000000" pitchFamily="34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2400" b="0" i="0" dirty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Implemented failure detection</a:t>
                      </a: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24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for</a:t>
                      </a:r>
                      <a:r>
                        <a:rPr lang="en-US" altLang="ja-JP" sz="2400" b="0" i="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 Channel Gateway</a:t>
                      </a:r>
                      <a:endParaRPr kumimoji="1" lang="ja-JP" altLang="en-US" sz="2400" b="0" i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panose="020B0300000000000000" pitchFamily="34" charset="-128"/>
                        <a:ea typeface="Hiragino Kaku Gothic ProN W6" panose="020B0300000000000000" pitchFamily="34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>
                          <a:solidFill>
                            <a:schemeClr val="bg1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Week 9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panose="020B0300000000000000" pitchFamily="34" charset="-128"/>
                        <a:ea typeface="Hiragino Kaku Gothic ProN W6" panose="020B0300000000000000" pitchFamily="34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dirty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Guided to start regular</a:t>
                      </a:r>
                      <a:r>
                        <a:rPr kumimoji="1" lang="en-US" altLang="ja-JP" sz="2400" b="0" i="0" baseline="0" dirty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 meetings</a:t>
                      </a: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with developers and QA persons</a:t>
                      </a:r>
                      <a:endParaRPr kumimoji="1" lang="en-US" altLang="ja-JP" sz="2400" b="0" i="0" dirty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panose="020B0300000000000000" pitchFamily="34" charset="-128"/>
                        <a:ea typeface="Hiragino Kaku Gothic ProN W6" panose="020B0300000000000000" pitchFamily="34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>
                          <a:solidFill>
                            <a:schemeClr val="bg1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Week10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panose="020B0300000000000000" pitchFamily="34" charset="-128"/>
                        <a:ea typeface="Hiragino Kaku Gothic ProN W6" panose="020B0300000000000000" pitchFamily="34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2400" b="0" i="0" dirty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Started solving problems</a:t>
                      </a:r>
                      <a:br>
                        <a:rPr lang="en-US" altLang="ja-JP" sz="2400" b="0" i="0" dirty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</a:br>
                      <a:r>
                        <a:rPr lang="en-US" altLang="ja-JP" sz="2400" b="0" i="0" dirty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by developers</a:t>
                      </a:r>
                      <a:r>
                        <a:rPr lang="en-US" altLang="ja-JP" sz="24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 step by step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804738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Results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21</a:t>
            </a:fld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0" y="1689099"/>
            <a:ext cx="9144000" cy="4406901"/>
          </a:xfrm>
          <a:noFill/>
          <a:ln>
            <a:noFill/>
          </a:ln>
        </p:spPr>
        <p:txBody>
          <a:bodyPr anchor="t">
            <a:noAutofit/>
          </a:bodyPr>
          <a:lstStyle/>
          <a:p>
            <a:pPr marL="504825"/>
            <a:r>
              <a:rPr lang="en-US" altLang="ja-JP" sz="3200" dirty="0">
                <a:solidFill>
                  <a:srgbClr val="07B53B"/>
                </a:solidFill>
              </a:rPr>
              <a:t>Within the first 3 months I joined :D</a:t>
            </a:r>
          </a:p>
        </p:txBody>
      </p:sp>
      <p:sp>
        <p:nvSpPr>
          <p:cNvPr id="5" name="コンテンツ プレースホルダー 8">
            <a:extLst>
              <a:ext uri="{FF2B5EF4-FFF2-40B4-BE49-F238E27FC236}">
                <a16:creationId xmlns:a16="http://schemas.microsoft.com/office/drawing/2014/main" id="{D5338FA4-E36E-354A-8627-08D952B9D30D}"/>
              </a:ext>
            </a:extLst>
          </p:cNvPr>
          <p:cNvSpPr txBox="1">
            <a:spLocks/>
          </p:cNvSpPr>
          <p:nvPr/>
        </p:nvSpPr>
        <p:spPr>
          <a:xfrm>
            <a:off x="628650" y="2272550"/>
            <a:ext cx="7886700" cy="1080000"/>
          </a:xfrm>
          <a:prstGeom prst="rect">
            <a:avLst/>
          </a:prstGeom>
          <a:solidFill>
            <a:srgbClr val="FFD400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288"/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Many colleagues started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</a:br>
            <a:r>
              <a:rPr lang="en-US" altLang="ja-JP" sz="28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talking about SET</a:t>
            </a:r>
          </a:p>
        </p:txBody>
      </p:sp>
      <p:sp>
        <p:nvSpPr>
          <p:cNvPr id="6" name="コンテンツ プレースホルダー 8">
            <a:extLst>
              <a:ext uri="{FF2B5EF4-FFF2-40B4-BE49-F238E27FC236}">
                <a16:creationId xmlns:a16="http://schemas.microsoft.com/office/drawing/2014/main" id="{A3B39133-FABC-0345-B628-157D836D56D3}"/>
              </a:ext>
            </a:extLst>
          </p:cNvPr>
          <p:cNvSpPr txBox="1">
            <a:spLocks/>
          </p:cNvSpPr>
          <p:nvPr/>
        </p:nvSpPr>
        <p:spPr>
          <a:xfrm>
            <a:off x="628650" y="3644275"/>
            <a:ext cx="7886700" cy="1080000"/>
          </a:xfrm>
          <a:prstGeom prst="rect">
            <a:avLst/>
          </a:prstGeom>
          <a:solidFill>
            <a:srgbClr val="FFD400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288" lvl="1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Decision-makers started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</a:br>
            <a:r>
              <a:rPr lang="en-US" altLang="ja-JP" sz="28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supporting SET activities positively</a:t>
            </a:r>
            <a:endParaRPr lang="en-US" altLang="ja-JP" sz="2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7" name="コンテンツ プレースホルダー 8">
            <a:extLst>
              <a:ext uri="{FF2B5EF4-FFF2-40B4-BE49-F238E27FC236}">
                <a16:creationId xmlns:a16="http://schemas.microsoft.com/office/drawing/2014/main" id="{F1D0B713-42A0-8240-8A76-51C89C37011F}"/>
              </a:ext>
            </a:extLst>
          </p:cNvPr>
          <p:cNvSpPr txBox="1">
            <a:spLocks/>
          </p:cNvSpPr>
          <p:nvPr/>
        </p:nvSpPr>
        <p:spPr>
          <a:xfrm>
            <a:off x="628650" y="5016000"/>
            <a:ext cx="7886700" cy="1080000"/>
          </a:xfrm>
          <a:prstGeom prst="rect">
            <a:avLst/>
          </a:prstGeom>
          <a:solidFill>
            <a:srgbClr val="FFD400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288" lvl="1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SET started </a:t>
            </a:r>
            <a:r>
              <a:rPr lang="en-US" altLang="ja-JP" sz="28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improvement activities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</a:b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for Channel Gateway service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4956572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22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108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32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1. Importance of Getting Supports</a:t>
            </a:r>
            <a:endParaRPr lang="ja-JP" altLang="en-US" sz="3200">
              <a:solidFill>
                <a:schemeClr val="bg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352299"/>
            <a:ext cx="7887600" cy="1080000"/>
          </a:xfrm>
          <a:prstGeom prst="rect">
            <a:avLst/>
          </a:prstGeom>
          <a:solidFill>
            <a:srgbClr val="07B53B"/>
          </a:solidFill>
          <a:ln>
            <a:solidFill>
              <a:srgbClr val="07B53B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32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2. Experience Hardships Together</a:t>
            </a:r>
            <a:endParaRPr lang="ja-JP" altLang="en-US" sz="3200">
              <a:solidFill>
                <a:schemeClr val="bg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015499"/>
            <a:ext cx="7887600" cy="108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32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3. Nurture All for Innovations</a:t>
            </a:r>
            <a:endParaRPr lang="ja-JP" altLang="en-US" sz="3200">
              <a:solidFill>
                <a:schemeClr val="bg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703753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Let’s Discuss! (5 min)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130300" lvl="1" indent="-1116013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How to persuade</a:t>
            </a: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developers</a:t>
            </a: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to write test scripts?</a:t>
            </a: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5CE42DD9-6748-D348-8969-21F1EB1280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2000" y="3978000"/>
            <a:ext cx="2880000" cy="2880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4792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0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Key Point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24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0" y="1689099"/>
            <a:ext cx="91440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0" lvl="1" indent="0" algn="ctr">
              <a:lnSpc>
                <a:spcPct val="100000"/>
              </a:lnSpc>
              <a:buNone/>
            </a:pPr>
            <a:r>
              <a:rPr lang="en-US" altLang="ja-JP" sz="40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Experiencing hardships with</a:t>
            </a:r>
          </a:p>
          <a:p>
            <a:pPr marL="0" lvl="1" indent="0" algn="ctr">
              <a:lnSpc>
                <a:spcPct val="100000"/>
              </a:lnSpc>
              <a:buNone/>
            </a:pPr>
            <a:r>
              <a:rPr lang="en-US" altLang="ja-JP" sz="40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product development teams</a:t>
            </a:r>
            <a:br>
              <a:rPr lang="en-US" altLang="ja-JP" sz="40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40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together!</a:t>
            </a:r>
          </a:p>
        </p:txBody>
      </p:sp>
    </p:spTree>
    <p:extLst>
      <p:ext uri="{BB962C8B-B14F-4D97-AF65-F5344CB8AC3E}">
        <p14:creationId xmlns:p14="http://schemas.microsoft.com/office/powerpoint/2010/main" val="13414286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30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Our Experience Report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8" lvl="1" indent="0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chemeClr val="tx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Failure detection</a:t>
            </a:r>
          </a:p>
          <a:p>
            <a:pPr marL="14288" lvl="1" indent="0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chemeClr val="tx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system</a:t>
            </a:r>
          </a:p>
          <a:p>
            <a:pPr marL="14288" lvl="1" indent="0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chemeClr val="tx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at</a:t>
            </a:r>
          </a:p>
          <a:p>
            <a:pPr marL="14288" lvl="1" indent="0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chemeClr val="tx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Channel Gateway</a:t>
            </a:r>
          </a:p>
        </p:txBody>
      </p:sp>
    </p:spTree>
    <p:extLst>
      <p:ext uri="{BB962C8B-B14F-4D97-AF65-F5344CB8AC3E}">
        <p14:creationId xmlns:p14="http://schemas.microsoft.com/office/powerpoint/2010/main" val="27283609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System Image of CGW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b" anchorCtr="0">
            <a:noAutofit/>
          </a:bodyPr>
          <a:lstStyle/>
          <a:p>
            <a:pPr marL="1079500" lvl="1" indent="-336550">
              <a:lnSpc>
                <a:spcPct val="100000"/>
              </a:lnSpc>
            </a:pPr>
            <a:r>
              <a:rPr lang="en-US" altLang="ja-JP" sz="2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Often caused outages</a:t>
            </a:r>
          </a:p>
          <a:p>
            <a:pPr marL="1079500" lvl="1" indent="-336550">
              <a:lnSpc>
                <a:spcPct val="100000"/>
              </a:lnSpc>
            </a:pPr>
            <a:r>
              <a:rPr lang="en-US" altLang="ja-JP" sz="2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Tend to delay detecting failures</a:t>
            </a:r>
          </a:p>
        </p:txBody>
      </p:sp>
      <p:sp>
        <p:nvSpPr>
          <p:cNvPr id="31" name="コンテンツ プレースホルダー 8">
            <a:extLst>
              <a:ext uri="{FF2B5EF4-FFF2-40B4-BE49-F238E27FC236}">
                <a16:creationId xmlns:a16="http://schemas.microsoft.com/office/drawing/2014/main" id="{71401F23-C34E-5347-ABB1-00123CD8469C}"/>
              </a:ext>
            </a:extLst>
          </p:cNvPr>
          <p:cNvSpPr txBox="1">
            <a:spLocks/>
          </p:cNvSpPr>
          <p:nvPr/>
        </p:nvSpPr>
        <p:spPr>
          <a:xfrm>
            <a:off x="628650" y="1689099"/>
            <a:ext cx="7886700" cy="467374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30300" lvl="1" indent="-1116013">
              <a:buFont typeface="Arial" panose="020B0604020202020204" pitchFamily="34" charset="0"/>
              <a:buNone/>
            </a:pPr>
            <a:r>
              <a:rPr lang="en-US" altLang="ja-JP" sz="2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* This is an image!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F841C318-206B-A04F-973B-F91544437891}"/>
              </a:ext>
            </a:extLst>
          </p:cNvPr>
          <p:cNvSpPr/>
          <p:nvPr/>
        </p:nvSpPr>
        <p:spPr>
          <a:xfrm>
            <a:off x="1484154" y="2855452"/>
            <a:ext cx="1193181" cy="747132"/>
          </a:xfrm>
          <a:prstGeom prst="rect">
            <a:avLst/>
          </a:prstGeom>
          <a:solidFill>
            <a:srgbClr val="00BAE8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User</a:t>
            </a:r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02CC43A7-8167-9040-A4A9-B814AE40659B}"/>
              </a:ext>
            </a:extLst>
          </p:cNvPr>
          <p:cNvSpPr/>
          <p:nvPr/>
        </p:nvSpPr>
        <p:spPr>
          <a:xfrm>
            <a:off x="3981737" y="2855452"/>
            <a:ext cx="1193181" cy="747132"/>
          </a:xfrm>
          <a:prstGeom prst="rect">
            <a:avLst/>
          </a:prstGeom>
          <a:solidFill>
            <a:srgbClr val="FF00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Channel</a:t>
            </a:r>
          </a:p>
          <a:p>
            <a:pPr algn="ctr"/>
            <a:r>
              <a:rPr lang="en-US" altLang="ja-JP" dirty="0"/>
              <a:t>Gateway</a:t>
            </a:r>
            <a:endParaRPr kumimoji="1" lang="ja-JP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8CF947A5-3A4A-3E4D-BD94-E24660442609}"/>
              </a:ext>
            </a:extLst>
          </p:cNvPr>
          <p:cNvSpPr/>
          <p:nvPr/>
        </p:nvSpPr>
        <p:spPr>
          <a:xfrm>
            <a:off x="6368099" y="1828770"/>
            <a:ext cx="1193181" cy="747132"/>
          </a:xfrm>
          <a:prstGeom prst="rect">
            <a:avLst/>
          </a:prstGeom>
          <a:solidFill>
            <a:srgbClr val="07B53B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Store</a:t>
            </a:r>
            <a:endParaRPr kumimoji="1" lang="ja-JP" altLang="en-US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24AF0A2C-0351-0349-B402-E97C18A5FA02}"/>
              </a:ext>
            </a:extLst>
          </p:cNvPr>
          <p:cNvSpPr/>
          <p:nvPr/>
        </p:nvSpPr>
        <p:spPr>
          <a:xfrm>
            <a:off x="6368099" y="2855452"/>
            <a:ext cx="1193181" cy="747132"/>
          </a:xfrm>
          <a:prstGeom prst="rect">
            <a:avLst/>
          </a:prstGeom>
          <a:solidFill>
            <a:srgbClr val="07B53B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Game</a:t>
            </a:r>
            <a:endParaRPr kumimoji="1" lang="ja-JP" altLang="en-US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FA79F568-648C-FD40-8810-0B87C0D275AE}"/>
              </a:ext>
            </a:extLst>
          </p:cNvPr>
          <p:cNvSpPr/>
          <p:nvPr/>
        </p:nvSpPr>
        <p:spPr>
          <a:xfrm>
            <a:off x="6368099" y="3835711"/>
            <a:ext cx="1193181" cy="747132"/>
          </a:xfrm>
          <a:prstGeom prst="rect">
            <a:avLst/>
          </a:prstGeom>
          <a:solidFill>
            <a:srgbClr val="07B53B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Others</a:t>
            </a:r>
            <a:endParaRPr kumimoji="1" lang="ja-JP" altLang="en-US"/>
          </a:p>
        </p:txBody>
      </p:sp>
      <p:cxnSp>
        <p:nvCxnSpPr>
          <p:cNvPr id="12" name="直線矢印コネクタ 11">
            <a:extLst>
              <a:ext uri="{FF2B5EF4-FFF2-40B4-BE49-F238E27FC236}">
                <a16:creationId xmlns:a16="http://schemas.microsoft.com/office/drawing/2014/main" id="{B56DCD9C-B020-1A40-8F65-168B36EAB1DE}"/>
              </a:ext>
            </a:extLst>
          </p:cNvPr>
          <p:cNvCxnSpPr>
            <a:stCxn id="5" idx="3"/>
            <a:endCxn id="7" idx="1"/>
          </p:cNvCxnSpPr>
          <p:nvPr/>
        </p:nvCxnSpPr>
        <p:spPr>
          <a:xfrm>
            <a:off x="2677335" y="3229018"/>
            <a:ext cx="1304402" cy="0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矢印コネクタ 13">
            <a:extLst>
              <a:ext uri="{FF2B5EF4-FFF2-40B4-BE49-F238E27FC236}">
                <a16:creationId xmlns:a16="http://schemas.microsoft.com/office/drawing/2014/main" id="{4ABD7AB1-C555-444B-967A-1707A5444CF8}"/>
              </a:ext>
            </a:extLst>
          </p:cNvPr>
          <p:cNvCxnSpPr>
            <a:stCxn id="7" idx="3"/>
            <a:endCxn id="8" idx="1"/>
          </p:cNvCxnSpPr>
          <p:nvPr/>
        </p:nvCxnSpPr>
        <p:spPr>
          <a:xfrm flipV="1">
            <a:off x="5174918" y="2202336"/>
            <a:ext cx="1193181" cy="102668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矢印コネクタ 17">
            <a:extLst>
              <a:ext uri="{FF2B5EF4-FFF2-40B4-BE49-F238E27FC236}">
                <a16:creationId xmlns:a16="http://schemas.microsoft.com/office/drawing/2014/main" id="{D1553C8A-E37D-DF4A-B3CE-AF5E1FB7FDB8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>
            <a:off x="5174918" y="3229018"/>
            <a:ext cx="1193181" cy="98025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矢印コネクタ 15">
            <a:extLst>
              <a:ext uri="{FF2B5EF4-FFF2-40B4-BE49-F238E27FC236}">
                <a16:creationId xmlns:a16="http://schemas.microsoft.com/office/drawing/2014/main" id="{98E5894B-C4BF-3A4E-9BD6-B774450C0A96}"/>
              </a:ext>
            </a:extLst>
          </p:cNvPr>
          <p:cNvCxnSpPr>
            <a:cxnSpLocks/>
            <a:stCxn id="7" idx="3"/>
            <a:endCxn id="10" idx="1"/>
          </p:cNvCxnSpPr>
          <p:nvPr/>
        </p:nvCxnSpPr>
        <p:spPr>
          <a:xfrm>
            <a:off x="5174918" y="3229018"/>
            <a:ext cx="119318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52384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Ver.1 with JUnit and CI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27</a:t>
            </a:fld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E6BED42E-65DA-2E4A-9C0D-B7FBB4972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300" y="1447967"/>
            <a:ext cx="8661400" cy="4648200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8240734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Ver.1 with JUnit and CI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28</a:t>
            </a:fld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E6BED42E-65DA-2E4A-9C0D-B7FBB4972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300" y="1447967"/>
            <a:ext cx="8661400" cy="4648200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sp>
        <p:nvSpPr>
          <p:cNvPr id="5" name="コンテンツ プレースホルダー 8">
            <a:extLst>
              <a:ext uri="{FF2B5EF4-FFF2-40B4-BE49-F238E27FC236}">
                <a16:creationId xmlns:a16="http://schemas.microsoft.com/office/drawing/2014/main" id="{0DD8EDAC-B59A-0049-BE88-0B27A60C68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68867"/>
            <a:ext cx="7886700" cy="4406400"/>
          </a:xfrm>
          <a:solidFill>
            <a:schemeClr val="accent4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pPr marL="14288" lvl="1" indent="-14288" algn="ctr">
              <a:lnSpc>
                <a:spcPct val="100000"/>
              </a:lnSpc>
              <a:buNone/>
            </a:pPr>
            <a:r>
              <a:rPr lang="en-US" altLang="ja-JP" sz="40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Didn’t become established at this team </a:t>
            </a:r>
            <a:r>
              <a:rPr lang="en-US" altLang="ja-JP" sz="40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  <a:sym typeface="Wingdings" pitchFamily="2" charset="2"/>
              </a:rPr>
              <a:t></a:t>
            </a:r>
            <a:endParaRPr lang="en-US" altLang="ja-JP" sz="2800" dirty="0">
              <a:solidFill>
                <a:srgbClr val="FF0000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714375" lvl="1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Test scripts are hard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to read/implement/maintain</a:t>
            </a:r>
          </a:p>
          <a:p>
            <a:pPr marL="714375" lvl="1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for developers/Product Manager</a:t>
            </a:r>
          </a:p>
        </p:txBody>
      </p:sp>
    </p:spTree>
    <p:extLst>
      <p:ext uri="{BB962C8B-B14F-4D97-AF65-F5344CB8AC3E}">
        <p14:creationId xmlns:p14="http://schemas.microsoft.com/office/powerpoint/2010/main" val="8663047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/>
          <a:lstStyle/>
          <a:p>
            <a:r>
              <a:rPr lang="en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Product Discovery Again!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29</a:t>
            </a:fld>
            <a:endParaRPr kumimoji="1" lang="ja-JP" alt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906D6A98-EEEC-DE4A-9FB9-69C3DBA4AF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738" y="1169405"/>
            <a:ext cx="6922524" cy="5191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4376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In My Case as SET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b" anchorCtr="0">
            <a:noAutofit/>
          </a:bodyPr>
          <a:lstStyle/>
          <a:p>
            <a:pPr marL="14288" lvl="1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etc...</a:t>
            </a:r>
          </a:p>
        </p:txBody>
      </p:sp>
      <p:sp>
        <p:nvSpPr>
          <p:cNvPr id="5" name="コンテンツ プレースホルダー 8">
            <a:extLst>
              <a:ext uri="{FF2B5EF4-FFF2-40B4-BE49-F238E27FC236}">
                <a16:creationId xmlns:a16="http://schemas.microsoft.com/office/drawing/2014/main" id="{AEF55191-2BC7-7447-AB96-15332A1CBB68}"/>
              </a:ext>
            </a:extLst>
          </p:cNvPr>
          <p:cNvSpPr txBox="1">
            <a:spLocks/>
          </p:cNvSpPr>
          <p:nvPr/>
        </p:nvSpPr>
        <p:spPr>
          <a:xfrm>
            <a:off x="628650" y="1687983"/>
            <a:ext cx="7886700" cy="1080000"/>
          </a:xfrm>
          <a:prstGeom prst="rect">
            <a:avLst/>
          </a:prstGeom>
          <a:solidFill>
            <a:srgbClr val="FFD400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288" lvl="1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No clear goals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 by senior managers</a:t>
            </a:r>
          </a:p>
        </p:txBody>
      </p:sp>
      <p:sp>
        <p:nvSpPr>
          <p:cNvPr id="6" name="コンテンツ プレースホルダー 8">
            <a:extLst>
              <a:ext uri="{FF2B5EF4-FFF2-40B4-BE49-F238E27FC236}">
                <a16:creationId xmlns:a16="http://schemas.microsoft.com/office/drawing/2014/main" id="{84B79C65-BCFA-F14F-93F0-9F7AC1CEB36D}"/>
              </a:ext>
            </a:extLst>
          </p:cNvPr>
          <p:cNvSpPr txBox="1">
            <a:spLocks/>
          </p:cNvSpPr>
          <p:nvPr/>
        </p:nvSpPr>
        <p:spPr>
          <a:xfrm>
            <a:off x="628650" y="3065204"/>
            <a:ext cx="7886700" cy="1080000"/>
          </a:xfrm>
          <a:prstGeom prst="rect">
            <a:avLst/>
          </a:prstGeom>
          <a:solidFill>
            <a:srgbClr val="FFD400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Dissension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 among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developers/testers/managers</a:t>
            </a:r>
          </a:p>
        </p:txBody>
      </p:sp>
      <p:sp>
        <p:nvSpPr>
          <p:cNvPr id="7" name="コンテンツ プレースホルダー 8">
            <a:extLst>
              <a:ext uri="{FF2B5EF4-FFF2-40B4-BE49-F238E27FC236}">
                <a16:creationId xmlns:a16="http://schemas.microsoft.com/office/drawing/2014/main" id="{7167A9F2-053D-8B42-82C5-AEDB39105597}"/>
              </a:ext>
            </a:extLst>
          </p:cNvPr>
          <p:cNvSpPr txBox="1">
            <a:spLocks/>
          </p:cNvSpPr>
          <p:nvPr/>
        </p:nvSpPr>
        <p:spPr>
          <a:xfrm>
            <a:off x="628650" y="4442426"/>
            <a:ext cx="7886700" cy="1080000"/>
          </a:xfrm>
          <a:prstGeom prst="rect">
            <a:avLst/>
          </a:prstGeom>
          <a:solidFill>
            <a:srgbClr val="FFD400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288" lvl="1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Negative feedback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 to</a:t>
            </a:r>
          </a:p>
          <a:p>
            <a:pPr marL="14288" lvl="1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our tools/solutions</a:t>
            </a:r>
          </a:p>
        </p:txBody>
      </p:sp>
    </p:spTree>
    <p:extLst>
      <p:ext uri="{BB962C8B-B14F-4D97-AF65-F5344CB8AC3E}">
        <p14:creationId xmlns:p14="http://schemas.microsoft.com/office/powerpoint/2010/main" val="22026050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Karate</a:t>
            </a:r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 as a Solution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7" lvl="1" indent="0" algn="ctr">
              <a:lnSpc>
                <a:spcPct val="100000"/>
              </a:lnSpc>
              <a:buNone/>
            </a:pPr>
            <a:r>
              <a:rPr lang="en-US" altLang="ja-JP" sz="32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Open-sourced framework</a:t>
            </a:r>
          </a:p>
          <a:p>
            <a:pPr marL="14287" lvl="1" indent="0" algn="ctr">
              <a:lnSpc>
                <a:spcPct val="100000"/>
              </a:lnSpc>
              <a:buNone/>
            </a:pPr>
            <a:r>
              <a:rPr lang="en-US" altLang="ja-JP" sz="32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for testing APIs</a:t>
            </a:r>
            <a:endParaRPr lang="en-US" altLang="ja-JP" sz="32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444500" lvl="1" indent="-430213">
              <a:lnSpc>
                <a:spcPct val="100000"/>
              </a:lnSpc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444500" lvl="1" indent="-430213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  <a:hlinkClick r:id="rId4"/>
              </a:rPr>
              <a:t>Gherkin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 format</a:t>
            </a:r>
          </a:p>
          <a:p>
            <a:pPr marL="444500" lvl="1" indent="-430213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Supports testing RESTful APIs</a:t>
            </a:r>
          </a:p>
          <a:p>
            <a:pPr marL="787391" lvl="2" indent="-430213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Easy to expand to test 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  <a:hlinkClick r:id="rId5"/>
              </a:rPr>
              <a:t>gRPC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/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  <a:hlinkClick r:id="rId6"/>
              </a:rPr>
              <a:t>Thrift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444500" lvl="1" indent="-430213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You can find it on 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  <a:hlinkClick r:id="rId7"/>
              </a:rPr>
              <a:t>Technology Radar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pic>
        <p:nvPicPr>
          <p:cNvPr id="7" name="図 6">
            <a:hlinkClick r:id="rId3"/>
            <a:extLst>
              <a:ext uri="{FF2B5EF4-FFF2-40B4-BE49-F238E27FC236}">
                <a16:creationId xmlns:a16="http://schemas.microsoft.com/office/drawing/2014/main" id="{FA0EDE43-7557-9F4B-8033-D4924C35004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1866265"/>
            <a:ext cx="1512362" cy="15048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図 5">
            <a:hlinkClick r:id="rId3"/>
            <a:extLst>
              <a:ext uri="{FF2B5EF4-FFF2-40B4-BE49-F238E27FC236}">
                <a16:creationId xmlns:a16="http://schemas.microsoft.com/office/drawing/2014/main" id="{252CFA4D-CB90-0941-B69B-C6BF7041E2B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31638" y="1859717"/>
            <a:ext cx="1512362" cy="15048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669109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Ver.2 with Karate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31</a:t>
            </a:fld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F06627B9-EC09-6B49-9DC3-3E6CFF3F0F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4878" y="1168709"/>
            <a:ext cx="6154244" cy="5198791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6380068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Ver.1 with JUnit and CI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32</a:t>
            </a:fld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E6BED42E-65DA-2E4A-9C0D-B7FBB4972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300" y="1447967"/>
            <a:ext cx="8661400" cy="4648200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7093441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Experienced Hardships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0" y="1191514"/>
            <a:ext cx="9144000" cy="4903985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130300" lvl="1" indent="-1116013" algn="ctr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With Channel Gateway members together</a:t>
            </a: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for 3 months</a:t>
            </a: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C9EAE9C6-8514-B043-9ED9-E96A575EF5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4275" y="2679912"/>
            <a:ext cx="5455451" cy="3415587"/>
          </a:xfrm>
          <a:prstGeom prst="rect">
            <a:avLst/>
          </a:prstGeom>
        </p:spPr>
      </p:pic>
      <p:sp>
        <p:nvSpPr>
          <p:cNvPr id="7" name="角丸四角形吹き出し 6">
            <a:extLst>
              <a:ext uri="{FF2B5EF4-FFF2-40B4-BE49-F238E27FC236}">
                <a16:creationId xmlns:a16="http://schemas.microsoft.com/office/drawing/2014/main" id="{4F28FD7E-2FCB-A442-AE8C-99202A10230F}"/>
              </a:ext>
            </a:extLst>
          </p:cNvPr>
          <p:cNvSpPr/>
          <p:nvPr/>
        </p:nvSpPr>
        <p:spPr>
          <a:xfrm>
            <a:off x="-1" y="2341646"/>
            <a:ext cx="2700000" cy="1540800"/>
          </a:xfrm>
          <a:prstGeom prst="wedgeRoundRectCallout">
            <a:avLst>
              <a:gd name="adj1" fmla="val 74026"/>
              <a:gd name="adj2" fmla="val 36656"/>
              <a:gd name="adj3" fmla="val 16667"/>
            </a:avLst>
          </a:prstGeom>
          <a:solidFill>
            <a:srgbClr val="FFC000"/>
          </a:solidFill>
          <a:ln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600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(CGW)</a:t>
            </a:r>
            <a:endParaRPr lang="en-US" altLang="ja-JP" sz="16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algn="ctr"/>
            <a:r>
              <a:rPr lang="en-US" altLang="ja-JP" sz="1600" dirty="0">
                <a:solidFill>
                  <a:schemeClr val="tx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1) This case is hard to implement.</a:t>
            </a:r>
          </a:p>
          <a:p>
            <a:pPr algn="ctr"/>
            <a:r>
              <a:rPr lang="en-US" altLang="ja-JP" sz="1600" dirty="0">
                <a:solidFill>
                  <a:schemeClr val="tx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How to do it?</a:t>
            </a:r>
          </a:p>
        </p:txBody>
      </p:sp>
      <p:sp>
        <p:nvSpPr>
          <p:cNvPr id="10" name="角丸四角形吹き出し 9">
            <a:extLst>
              <a:ext uri="{FF2B5EF4-FFF2-40B4-BE49-F238E27FC236}">
                <a16:creationId xmlns:a16="http://schemas.microsoft.com/office/drawing/2014/main" id="{D39B94A0-7117-034C-B370-FC800B023968}"/>
              </a:ext>
            </a:extLst>
          </p:cNvPr>
          <p:cNvSpPr/>
          <p:nvPr/>
        </p:nvSpPr>
        <p:spPr>
          <a:xfrm>
            <a:off x="6444000" y="2341648"/>
            <a:ext cx="2700000" cy="1540798"/>
          </a:xfrm>
          <a:prstGeom prst="wedgeRoundRectCallout">
            <a:avLst>
              <a:gd name="adj1" fmla="val -73236"/>
              <a:gd name="adj2" fmla="val 48143"/>
              <a:gd name="adj3" fmla="val 16667"/>
            </a:avLst>
          </a:prstGeom>
          <a:solidFill>
            <a:srgbClr val="FFC000"/>
          </a:solidFill>
          <a:ln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6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(SET)</a:t>
            </a:r>
            <a:endParaRPr lang="en-US" altLang="ja-JP" sz="16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algn="ctr"/>
            <a:r>
              <a:rPr lang="en-US" altLang="ja-JP" sz="1600" dirty="0">
                <a:solidFill>
                  <a:schemeClr val="tx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2) OK. How about adding a Plugin</a:t>
            </a:r>
            <a:br>
              <a:rPr lang="en-US" altLang="ja-JP" sz="1600" dirty="0">
                <a:solidFill>
                  <a:schemeClr val="tx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1600" dirty="0">
                <a:solidFill>
                  <a:schemeClr val="tx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like this?</a:t>
            </a:r>
            <a:endParaRPr kumimoji="1" lang="en-US" altLang="ja-JP" sz="1600" dirty="0">
              <a:solidFill>
                <a:schemeClr val="tx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</p:txBody>
      </p:sp>
      <p:sp>
        <p:nvSpPr>
          <p:cNvPr id="11" name="角丸四角形吹き出し 10">
            <a:extLst>
              <a:ext uri="{FF2B5EF4-FFF2-40B4-BE49-F238E27FC236}">
                <a16:creationId xmlns:a16="http://schemas.microsoft.com/office/drawing/2014/main" id="{6EFFB5CF-CEDB-2B4F-9D3D-8EB96DE55A36}"/>
              </a:ext>
            </a:extLst>
          </p:cNvPr>
          <p:cNvSpPr/>
          <p:nvPr/>
        </p:nvSpPr>
        <p:spPr>
          <a:xfrm>
            <a:off x="0" y="4554699"/>
            <a:ext cx="2700000" cy="1540800"/>
          </a:xfrm>
          <a:prstGeom prst="wedgeRoundRectCallout">
            <a:avLst>
              <a:gd name="adj1" fmla="val 80614"/>
              <a:gd name="adj2" fmla="val -37048"/>
              <a:gd name="adj3" fmla="val 16667"/>
            </a:avLst>
          </a:prstGeom>
          <a:solidFill>
            <a:srgbClr val="FFC000"/>
          </a:solidFill>
          <a:ln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(CGW)</a:t>
            </a:r>
            <a:endParaRPr kumimoji="1" lang="en-US" altLang="ja-JP" sz="16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  <a:p>
            <a:pPr algn="ctr"/>
            <a:r>
              <a:rPr lang="en-US" altLang="ja-JP" sz="1600" dirty="0">
                <a:solidFill>
                  <a:schemeClr val="tx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3) Well, how about adding this feature, too?</a:t>
            </a:r>
            <a:endParaRPr kumimoji="1" lang="ja-JP" altLang="en-US" sz="1600">
              <a:solidFill>
                <a:schemeClr val="tx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917148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Results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34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8" lvl="1" indent="0" algn="ctr">
              <a:lnSpc>
                <a:spcPct val="100000"/>
              </a:lnSpc>
              <a:buNone/>
            </a:pPr>
            <a:r>
              <a:rPr lang="en-US" altLang="ja-JP" sz="3200" dirty="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Became the model case of</a:t>
            </a:r>
          </a:p>
          <a:p>
            <a:pPr marL="14288" lvl="1" indent="0" algn="ctr">
              <a:lnSpc>
                <a:spcPct val="100000"/>
              </a:lnSpc>
              <a:buNone/>
            </a:pPr>
            <a:r>
              <a:rPr lang="en-US" altLang="ja-JP" sz="3200" dirty="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improvements in our company!</a:t>
            </a:r>
          </a:p>
          <a:p>
            <a:pPr marL="14288" lvl="1" indent="0">
              <a:lnSpc>
                <a:spcPct val="100000"/>
              </a:lnSpc>
              <a:buNone/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363538" lvl="1" indent="-349250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Outages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：</a:t>
            </a:r>
            <a:r>
              <a:rPr lang="en-US" altLang="ja-JP" sz="2800" dirty="0">
                <a:solidFill>
                  <a:srgbClr val="0432FF"/>
                </a:solidFill>
                <a:latin typeface="ヒラギノ角ゴ ProN W6"/>
                <a:ea typeface="ヒラギノ角ゴ ProN W6"/>
                <a:cs typeface="ヒラギノ角ゴ ProN W6"/>
              </a:rPr>
              <a:t>- 30%</a:t>
            </a:r>
          </a:p>
          <a:p>
            <a:pPr marL="363538" lvl="1" indent="-349250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All members have been writing tests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(including Product Manager!)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89513920-AA55-6B4C-AC68-3757C0759F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6000" y="5059125"/>
            <a:ext cx="1638000" cy="179887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935742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コンテンツ プレースホルダー 8">
            <a:extLst>
              <a:ext uri="{FF2B5EF4-FFF2-40B4-BE49-F238E27FC236}">
                <a16:creationId xmlns:a16="http://schemas.microsoft.com/office/drawing/2014/main" id="{A2554E18-D0F9-7A44-8E17-1271BED3F6D0}"/>
              </a:ext>
            </a:extLst>
          </p:cNvPr>
          <p:cNvSpPr txBox="1">
            <a:spLocks/>
          </p:cNvSpPr>
          <p:nvPr/>
        </p:nvSpPr>
        <p:spPr>
          <a:xfrm>
            <a:off x="628650" y="1261396"/>
            <a:ext cx="7887600" cy="12600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288" algn="ctr"/>
            <a:r>
              <a:rPr lang="en-US" altLang="ja-JP" sz="4800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compassion (EN)</a:t>
            </a:r>
            <a:endParaRPr lang="en-US" altLang="ja-JP" sz="4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</p:txBody>
      </p:sp>
      <p:sp>
        <p:nvSpPr>
          <p:cNvPr id="6" name="コンテンツ プレースホルダー 8">
            <a:extLst>
              <a:ext uri="{FF2B5EF4-FFF2-40B4-BE49-F238E27FC236}">
                <a16:creationId xmlns:a16="http://schemas.microsoft.com/office/drawing/2014/main" id="{564396B8-6900-0B40-8178-3B494D0588C4}"/>
              </a:ext>
            </a:extLst>
          </p:cNvPr>
          <p:cNvSpPr txBox="1">
            <a:spLocks/>
          </p:cNvSpPr>
          <p:nvPr/>
        </p:nvSpPr>
        <p:spPr>
          <a:xfrm>
            <a:off x="628650" y="4407796"/>
            <a:ext cx="7887600" cy="12600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288" algn="ctr"/>
            <a:r>
              <a:rPr lang="en-US" altLang="ja-JP" sz="4800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compatio (LA)</a:t>
            </a:r>
            <a:endParaRPr lang="en-US" altLang="ja-JP" sz="4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</p:txBody>
      </p:sp>
      <p:sp>
        <p:nvSpPr>
          <p:cNvPr id="7" name="上矢印 6">
            <a:extLst>
              <a:ext uri="{FF2B5EF4-FFF2-40B4-BE49-F238E27FC236}">
                <a16:creationId xmlns:a16="http://schemas.microsoft.com/office/drawing/2014/main" id="{6F02E1F2-9A7A-F048-B451-3866524FE98C}"/>
              </a:ext>
            </a:extLst>
          </p:cNvPr>
          <p:cNvSpPr/>
          <p:nvPr/>
        </p:nvSpPr>
        <p:spPr>
          <a:xfrm>
            <a:off x="3672450" y="2744596"/>
            <a:ext cx="1800000" cy="1440000"/>
          </a:xfrm>
          <a:prstGeom prst="upArrow">
            <a:avLst/>
          </a:prstGeom>
          <a:solidFill>
            <a:srgbClr val="07B53B"/>
          </a:solidFill>
          <a:ln>
            <a:solidFill>
              <a:srgbClr val="07B5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43960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36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108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32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1. Importance of Getting Supports</a:t>
            </a:r>
            <a:endParaRPr lang="ja-JP" altLang="en-US" sz="3200">
              <a:solidFill>
                <a:schemeClr val="bg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352299"/>
            <a:ext cx="7887600" cy="108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32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2. Experience Hardships Together</a:t>
            </a:r>
            <a:endParaRPr lang="ja-JP" altLang="en-US" sz="3200">
              <a:solidFill>
                <a:schemeClr val="bg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015499"/>
            <a:ext cx="7887600" cy="1080000"/>
          </a:xfrm>
          <a:prstGeom prst="rect">
            <a:avLst/>
          </a:prstGeom>
          <a:solidFill>
            <a:srgbClr val="07B53B"/>
          </a:solidFill>
          <a:ln>
            <a:solidFill>
              <a:srgbClr val="07B53B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32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3. Nurture All for Innovations</a:t>
            </a:r>
            <a:endParaRPr lang="ja-JP" altLang="en-US" sz="3200">
              <a:solidFill>
                <a:schemeClr val="bg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863375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Let’s Discuss! (5 min)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130300" lvl="1" indent="-1116013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What is</a:t>
            </a: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the difficulty of</a:t>
            </a: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testing Microservices</a:t>
            </a: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?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4E29D4DC-956C-A540-B62E-DA1D600760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1400" y="3977702"/>
            <a:ext cx="3301200" cy="2880298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684000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30000"/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My Blockers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0" lvl="1" indent="0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Lack of skills</a:t>
            </a:r>
          </a:p>
          <a:p>
            <a:pPr marL="0" lvl="1" indent="0" algn="ctr">
              <a:lnSpc>
                <a:spcPct val="100000"/>
              </a:lnSpc>
              <a:buNone/>
            </a:pPr>
            <a:endParaRPr lang="en-US" altLang="ja-JP" sz="32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2144713" lvl="1" indent="-349250">
              <a:lnSpc>
                <a:spcPct val="100000"/>
              </a:lnSpc>
            </a:pP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Developers</a:t>
            </a:r>
          </a:p>
          <a:p>
            <a:pPr marL="2144713" lvl="1" indent="-349250">
              <a:lnSpc>
                <a:spcPct val="100000"/>
              </a:lnSpc>
            </a:pP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Testers/QA</a:t>
            </a:r>
          </a:p>
          <a:p>
            <a:pPr marL="2144713" lvl="1" indent="-349250">
              <a:lnSpc>
                <a:spcPct val="100000"/>
              </a:lnSpc>
            </a:pP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SET (us)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466ABE2E-A200-2144-8D59-5FC7CD79C3F4}"/>
              </a:ext>
            </a:extLst>
          </p:cNvPr>
          <p:cNvSpPr txBox="1"/>
          <p:nvPr/>
        </p:nvSpPr>
        <p:spPr>
          <a:xfrm>
            <a:off x="167564" y="141027"/>
            <a:ext cx="1800000" cy="900000"/>
          </a:xfrm>
          <a:prstGeom prst="rect">
            <a:avLst/>
          </a:prstGeom>
          <a:solidFill>
            <a:srgbClr val="FFC000"/>
          </a:solidFill>
          <a:ln w="38100">
            <a:solidFill>
              <a:srgbClr val="0432FF"/>
            </a:solidFill>
          </a:ln>
        </p:spPr>
        <p:txBody>
          <a:bodyPr vert="horz" wrap="square" lIns="91440" tIns="45720" rIns="91440" bIns="45720" rtlCol="0" anchor="ctr" anchorCtr="0">
            <a:noAutofit/>
          </a:bodyPr>
          <a:lstStyle/>
          <a:p>
            <a:pPr marL="534988" indent="-5349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ja-JP" sz="2400" dirty="0">
                <a:solidFill>
                  <a:schemeClr val="tx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Hiro’s</a:t>
            </a:r>
          </a:p>
          <a:p>
            <a:pPr marL="534988" indent="-5349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ja-JP" sz="2400" dirty="0">
                <a:solidFill>
                  <a:schemeClr val="tx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Case</a:t>
            </a:r>
            <a:endParaRPr kumimoji="1" lang="ja-JP" altLang="en-US" sz="2400">
              <a:solidFill>
                <a:schemeClr val="tx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2637749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Key Point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0" y="1689099"/>
            <a:ext cx="91440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0" lvl="1" indent="0" algn="ctr">
              <a:lnSpc>
                <a:spcPct val="100000"/>
              </a:lnSpc>
              <a:buNone/>
            </a:pPr>
            <a:r>
              <a:rPr lang="en-US" altLang="ja-JP" sz="40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Nurture</a:t>
            </a:r>
          </a:p>
          <a:p>
            <a:pPr marL="0" lvl="1" indent="0" algn="ctr">
              <a:lnSpc>
                <a:spcPct val="100000"/>
              </a:lnSpc>
              <a:buNone/>
            </a:pPr>
            <a:r>
              <a:rPr lang="en-US" altLang="ja-JP" sz="40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members/teams/organizations</a:t>
            </a:r>
          </a:p>
          <a:p>
            <a:pPr marL="0" lvl="1" indent="0" algn="ctr">
              <a:lnSpc>
                <a:spcPct val="100000"/>
              </a:lnSpc>
              <a:buNone/>
            </a:pPr>
            <a:r>
              <a:rPr lang="en-US" altLang="ja-JP" sz="40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for our innovative activities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EBF6AE3E-4022-A542-B0E5-1348E17DC3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8800" y="5058872"/>
            <a:ext cx="1915200" cy="1799128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459077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</p:spPr>
        <p:txBody>
          <a:bodyPr/>
          <a:lstStyle/>
          <a:p>
            <a:pPr marL="0" lvl="1" indent="0" algn="ctr">
              <a:buNone/>
            </a:pPr>
            <a:r>
              <a:rPr lang="en-US" altLang="ja-JP" sz="48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We can change difficulties</a:t>
            </a:r>
            <a:br>
              <a:rPr lang="en-US" altLang="ja-JP" sz="48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48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into something special</a:t>
            </a:r>
            <a:br>
              <a:rPr lang="en-US" altLang="ja-JP" sz="48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48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with proper approaches!</a:t>
            </a:r>
            <a:endParaRPr kumimoji="1" lang="ja-JP" altLang="en-US" sz="4800">
              <a:solidFill>
                <a:schemeClr val="bg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9285124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Learning Sessions in SET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algn="ctr"/>
            <a:r>
              <a:rPr lang="en" altLang="ja-JP" sz="3600" b="1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Study sessions</a:t>
            </a:r>
          </a:p>
          <a:p>
            <a:pPr algn="ctr"/>
            <a:r>
              <a:rPr lang="en-US" altLang="ja-JP" sz="3600" b="1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during business hours :D</a:t>
            </a:r>
          </a:p>
          <a:p>
            <a:endParaRPr lang="en-US" altLang="ja-JP" sz="2800" dirty="0">
              <a:solidFill>
                <a:srgbClr val="7F7F7F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endParaRPr lang="en-US" altLang="ja-JP" sz="2800" dirty="0">
              <a:solidFill>
                <a:srgbClr val="7F7F7F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lvl="8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Taught by 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  <a:hlinkClick r:id="rId3"/>
              </a:rPr>
              <a:t>Chris Lucian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,</a:t>
            </a:r>
          </a:p>
          <a:p>
            <a:pPr lvl="8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the inventor of</a:t>
            </a:r>
          </a:p>
          <a:p>
            <a:pPr lvl="8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Mob Programming</a:t>
            </a:r>
          </a:p>
          <a:p>
            <a:pPr lvl="8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at </a:t>
            </a:r>
            <a:r>
              <a:rPr lang="en-US" altLang="ja-JP" sz="28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  <a:hlinkClick r:id="rId4"/>
              </a:rPr>
              <a:t>Agile2018</a:t>
            </a:r>
            <a:endParaRPr lang="en-US" altLang="ja-JP" sz="2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109650CC-06F1-5744-8EBA-51337C13DB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994" y="3266339"/>
            <a:ext cx="3353373" cy="2515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74365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Our Team’s Rules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320675" indent="-320675">
              <a:buFont typeface="Arial" panose="020B0604020202020204" pitchFamily="34" charset="0"/>
              <a:buChar char="•"/>
            </a:pPr>
            <a:r>
              <a:rPr lang="en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 </a:t>
            </a:r>
            <a:r>
              <a:rPr lang="en" altLang="ja-JP" sz="28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30 - 60 min/day</a:t>
            </a:r>
            <a:r>
              <a:rPr lang="en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 everyday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During business hours as a work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  <a:p>
            <a:pPr marL="363538" indent="-363538">
              <a:buFont typeface="Arial" panose="020B0604020202020204" pitchFamily="34" charset="0"/>
              <a:buChar char="•"/>
            </a:pPr>
            <a:r>
              <a:rPr lang="en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 </a:t>
            </a:r>
            <a:r>
              <a:rPr lang="en" altLang="ja-JP" sz="28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Any topics OK for our daily work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With </a:t>
            </a:r>
            <a:r>
              <a:rPr lang="en" altLang="ja-JP" sz="28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Mob Programming</a:t>
            </a:r>
            <a:r>
              <a:rPr lang="en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 way</a:t>
            </a:r>
          </a:p>
          <a:p>
            <a:pPr marL="457200" indent="-457200">
              <a:buFont typeface="Arial" charset="0"/>
              <a:buChar char="•"/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No criticism with a fun</a:t>
            </a:r>
          </a:p>
        </p:txBody>
      </p:sp>
    </p:spTree>
    <p:extLst>
      <p:ext uri="{BB962C8B-B14F-4D97-AF65-F5344CB8AC3E}">
        <p14:creationId xmlns:p14="http://schemas.microsoft.com/office/powerpoint/2010/main" val="224199989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What We Learned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42</a:t>
            </a:fld>
            <a:endParaRPr kumimoji="1" lang="ja-JP" altLang="en-US"/>
          </a:p>
        </p:txBody>
      </p:sp>
      <p:sp>
        <p:nvSpPr>
          <p:cNvPr id="10" name="コンテンツ プレースホルダー 8">
            <a:extLst>
              <a:ext uri="{FF2B5EF4-FFF2-40B4-BE49-F238E27FC236}">
                <a16:creationId xmlns:a16="http://schemas.microsoft.com/office/drawing/2014/main" id="{4695EF81-A9F9-884F-B19C-B3257C70C1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" altLang="ja-JP" sz="2800" dirty="0">
                <a:solidFill>
                  <a:schemeClr val="tx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Kubernetes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" altLang="ja-JP" sz="2800" dirty="0">
                <a:solidFill>
                  <a:schemeClr val="tx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Karate (API Testing)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" altLang="ja-JP" sz="2800" dirty="0">
                <a:solidFill>
                  <a:schemeClr val="tx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Vue.js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" altLang="ja-JP" sz="2800" dirty="0">
                <a:solidFill>
                  <a:schemeClr val="tx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Shortcut keys of IntelliJ IDEA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" altLang="ja-JP" sz="2800" dirty="0">
                <a:solidFill>
                  <a:schemeClr val="tx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The Drucker Exercise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" altLang="ja-JP" sz="2800" dirty="0">
                <a:solidFill>
                  <a:schemeClr val="tx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How to write a good report</a:t>
            </a:r>
          </a:p>
          <a:p>
            <a:r>
              <a:rPr lang="en" altLang="ja-JP" sz="2800" dirty="0">
                <a:solidFill>
                  <a:schemeClr val="tx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etc.</a:t>
            </a:r>
          </a:p>
        </p:txBody>
      </p:sp>
    </p:spTree>
    <p:extLst>
      <p:ext uri="{BB962C8B-B14F-4D97-AF65-F5344CB8AC3E}">
        <p14:creationId xmlns:p14="http://schemas.microsoft.com/office/powerpoint/2010/main" val="249743548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/>
          <a:lstStyle/>
          <a:p>
            <a:r>
              <a:rPr lang="en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Results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0" y="1689099"/>
            <a:ext cx="91440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7" lvl="1" indent="0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Invented “Sebas Report”</a:t>
            </a:r>
          </a:p>
          <a:p>
            <a:pPr marL="14287" lvl="1" indent="0">
              <a:lnSpc>
                <a:spcPct val="100000"/>
              </a:lnSpc>
              <a:buNone/>
            </a:pPr>
            <a:endParaRPr lang="en-US" altLang="ja-JP" sz="32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700087" lvl="1" indent="-685800">
              <a:lnSpc>
                <a:spcPct val="100000"/>
              </a:lnSpc>
            </a:pP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Can </a:t>
            </a:r>
            <a:r>
              <a:rPr lang="en-US" altLang="ja-JP" sz="32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pinpoint</a:t>
            </a: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 the root cause of</a:t>
            </a:r>
            <a:b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failures on Microservices</a:t>
            </a:r>
          </a:p>
          <a:p>
            <a:pPr marL="700087" lvl="1" indent="-685800">
              <a:lnSpc>
                <a:spcPct val="100000"/>
              </a:lnSpc>
            </a:pP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Can </a:t>
            </a:r>
            <a:r>
              <a:rPr lang="en-US" altLang="ja-JP" sz="32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reduce MTTR</a:t>
            </a:r>
            <a:b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(Mean Time To Recovery)</a:t>
            </a:r>
          </a:p>
          <a:p>
            <a:pPr marL="700087" lvl="1" indent="-685800">
              <a:lnSpc>
                <a:spcPct val="100000"/>
              </a:lnSpc>
            </a:pP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Can </a:t>
            </a:r>
            <a:r>
              <a:rPr lang="en-US" altLang="ja-JP" sz="32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tame</a:t>
            </a: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 the complexity of Microservices</a:t>
            </a:r>
          </a:p>
        </p:txBody>
      </p:sp>
    </p:spTree>
    <p:extLst>
      <p:ext uri="{BB962C8B-B14F-4D97-AF65-F5344CB8AC3E}">
        <p14:creationId xmlns:p14="http://schemas.microsoft.com/office/powerpoint/2010/main" val="112857151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/>
          <a:lstStyle/>
          <a:p>
            <a:r>
              <a:rPr kumimoji="1"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A Reporting Tool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44</a:t>
            </a:fld>
            <a:endParaRPr kumimoji="1" lang="ja-JP" alt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D32E8D59-0754-7444-869B-8E4B5ACADC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51200"/>
            <a:ext cx="9144000" cy="4772669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3409756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/>
          <a:lstStyle/>
          <a:p>
            <a:r>
              <a:rPr kumimoji="1"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For Karate Users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45</a:t>
            </a:fld>
            <a:endParaRPr kumimoji="1" lang="ja-JP" alt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36C9F21F-341D-6843-AFEA-1A76144F7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50000"/>
            <a:ext cx="9144000" cy="4500403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9127618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Pinpoint the Root Cause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46</a:t>
            </a:fld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0B119493-3BA7-6C4F-9E3A-FFC0673208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961" y="1232046"/>
            <a:ext cx="8436077" cy="5016046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48487698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Visually And Very Quickly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47</a:t>
            </a:fld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F1F449ED-DB77-8946-85F2-1921403AB8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01119"/>
            <a:ext cx="9144000" cy="3007360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29187032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By Using What We Learned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48</a:t>
            </a:fld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F1F449ED-DB77-8946-85F2-1921403AB8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01119"/>
            <a:ext cx="9144000" cy="3007360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pic>
        <p:nvPicPr>
          <p:cNvPr id="10" name="図 9">
            <a:hlinkClick r:id="rId4"/>
            <a:extLst>
              <a:ext uri="{FF2B5EF4-FFF2-40B4-BE49-F238E27FC236}">
                <a16:creationId xmlns:a16="http://schemas.microsoft.com/office/drawing/2014/main" id="{B9A436A8-FDDD-324F-AD76-B74C0F8739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1687" y="5096281"/>
            <a:ext cx="1211539" cy="1440000"/>
          </a:xfrm>
          <a:prstGeom prst="rect">
            <a:avLst/>
          </a:prstGeom>
          <a:ln>
            <a:noFill/>
          </a:ln>
        </p:spPr>
      </p:pic>
      <p:pic>
        <p:nvPicPr>
          <p:cNvPr id="11" name="図 10">
            <a:hlinkClick r:id="rId6"/>
            <a:extLst>
              <a:ext uri="{FF2B5EF4-FFF2-40B4-BE49-F238E27FC236}">
                <a16:creationId xmlns:a16="http://schemas.microsoft.com/office/drawing/2014/main" id="{92AFB241-2F96-FF4B-ABD8-6986FC9BD08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5796" y="5108479"/>
            <a:ext cx="1440000" cy="1440000"/>
          </a:xfrm>
          <a:prstGeom prst="rect">
            <a:avLst/>
          </a:prstGeom>
          <a:ln>
            <a:noFill/>
          </a:ln>
        </p:spPr>
      </p:pic>
      <p:pic>
        <p:nvPicPr>
          <p:cNvPr id="12" name="図 11">
            <a:hlinkClick r:id="rId8"/>
            <a:extLst>
              <a:ext uri="{FF2B5EF4-FFF2-40B4-BE49-F238E27FC236}">
                <a16:creationId xmlns:a16="http://schemas.microsoft.com/office/drawing/2014/main" id="{0A319400-B39D-D14B-BEFF-56191B0F690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2669" y="5108479"/>
            <a:ext cx="1447236" cy="1440000"/>
          </a:xfrm>
          <a:prstGeom prst="rect">
            <a:avLst/>
          </a:prstGeom>
          <a:ln>
            <a:noFill/>
          </a:ln>
        </p:spPr>
      </p:pic>
      <p:pic>
        <p:nvPicPr>
          <p:cNvPr id="13" name="図 12">
            <a:hlinkClick r:id="rId10"/>
            <a:extLst>
              <a:ext uri="{FF2B5EF4-FFF2-40B4-BE49-F238E27FC236}">
                <a16:creationId xmlns:a16="http://schemas.microsoft.com/office/drawing/2014/main" id="{B4EF52DF-0F66-D84F-B32B-745ADB1F4D0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9116" y="5109363"/>
            <a:ext cx="1483200" cy="143911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3801353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Results of Sebas Report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700088" lvl="1" indent="-685800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Improved MTTR</a:t>
            </a:r>
          </a:p>
          <a:p>
            <a:pPr marL="1042979" lvl="2" indent="-685800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Failure detection: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2800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1 week -&gt; 2 hours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700088" lvl="1" indent="-685800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Improved resilience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Can recover services quickly</a:t>
            </a:r>
          </a:p>
          <a:p>
            <a:pPr marL="700088" lvl="1" indent="-685800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Users are increasing</a:t>
            </a:r>
          </a:p>
          <a:p>
            <a:pPr marL="1042979" lvl="2" indent="-685800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5 teams are using (2020/04)</a:t>
            </a:r>
          </a:p>
        </p:txBody>
      </p:sp>
    </p:spTree>
    <p:extLst>
      <p:ext uri="{BB962C8B-B14F-4D97-AF65-F5344CB8AC3E}">
        <p14:creationId xmlns:p14="http://schemas.microsoft.com/office/powerpoint/2010/main" val="3229286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blipFill>
            <a:blip r:embed="rId3"/>
            <a:stretch>
              <a:fillRect/>
            </a:stretch>
          </a:blipFill>
          <a:ln>
            <a:noFill/>
          </a:ln>
        </p:spPr>
        <p:txBody>
          <a:bodyPr/>
          <a:lstStyle/>
          <a:p>
            <a:pPr marL="14288" lvl="1" indent="-14288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Our team invented</a:t>
            </a:r>
            <a:br>
              <a:rPr lang="en-US" altLang="ja-JP" sz="48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48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new ideas/tools/solutions</a:t>
            </a:r>
            <a:br>
              <a:rPr lang="en-US" altLang="ja-JP" sz="48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4800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from Scratch!</a:t>
            </a:r>
            <a:endParaRPr kumimoji="1" lang="ja-JP" altLang="en-US" sz="4800">
              <a:solidFill>
                <a:srgbClr val="0432FF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2419880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blipFill>
            <a:blip r:embed="rId3"/>
            <a:stretch>
              <a:fillRect/>
            </a:stretch>
          </a:blipFill>
          <a:ln>
            <a:noFill/>
          </a:ln>
        </p:spPr>
        <p:txBody>
          <a:bodyPr/>
          <a:lstStyle/>
          <a:p>
            <a:r>
              <a:rPr lang="en-US" altLang="ja-JP" sz="8000" b="1" dirty="0"/>
              <a:t>[Appendix]</a:t>
            </a:r>
            <a:br>
              <a:rPr lang="en-US" altLang="ja-JP" sz="8000" b="1" dirty="0"/>
            </a:br>
            <a:r>
              <a:rPr lang="en-US" altLang="ja-JP" sz="8000" b="1" dirty="0"/>
              <a:t>Other Activities</a:t>
            </a:r>
            <a:endParaRPr kumimoji="1" lang="ja-JP" altLang="en-US" sz="8000" b="1"/>
          </a:p>
        </p:txBody>
      </p:sp>
    </p:spTree>
    <p:extLst>
      <p:ext uri="{BB962C8B-B14F-4D97-AF65-F5344CB8AC3E}">
        <p14:creationId xmlns:p14="http://schemas.microsoft.com/office/powerpoint/2010/main" val="213566367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コンテンツ プレースホルダー 8">
            <a:extLst>
              <a:ext uri="{FF2B5EF4-FFF2-40B4-BE49-F238E27FC236}">
                <a16:creationId xmlns:a16="http://schemas.microsoft.com/office/drawing/2014/main" id="{17F77A5D-CF1B-E740-ACC8-7FCF711EA2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689099"/>
            <a:ext cx="9144000" cy="4406399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130300" lvl="1" indent="-1116013" algn="ctr">
              <a:lnSpc>
                <a:spcPct val="100000"/>
              </a:lnSpc>
              <a:buNone/>
            </a:pPr>
            <a:r>
              <a:rPr lang="en-US" altLang="ja-JP" sz="3200" dirty="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In-house performance testing platform</a:t>
            </a: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Ayaperf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51</a:t>
            </a:fld>
            <a:endParaRPr kumimoji="1" lang="ja-JP" altLang="en-US"/>
          </a:p>
        </p:txBody>
      </p:sp>
      <p:pic>
        <p:nvPicPr>
          <p:cNvPr id="3" name="図 2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61" y="2471067"/>
            <a:ext cx="1483200" cy="1439116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グラフィックス 7">
            <a:extLst>
              <a:ext uri="{FF2B5EF4-FFF2-40B4-BE49-F238E27FC236}">
                <a16:creationId xmlns:a16="http://schemas.microsoft.com/office/drawing/2014/main" id="{01DE73F2-B5C0-4646-AE02-8EC8D43FD7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3723" y="3907978"/>
            <a:ext cx="1440000" cy="1440000"/>
          </a:xfrm>
          <a:prstGeom prst="rect">
            <a:avLst/>
          </a:prstGeom>
        </p:spPr>
      </p:pic>
      <p:pic>
        <p:nvPicPr>
          <p:cNvPr id="9" name="図 8">
            <a:hlinkClick r:id="rId7"/>
            <a:extLst>
              <a:ext uri="{FF2B5EF4-FFF2-40B4-BE49-F238E27FC236}">
                <a16:creationId xmlns:a16="http://schemas.microsoft.com/office/drawing/2014/main" id="{42FE336B-16A9-064E-8AE6-3706D2F4EA4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23261" y="2645160"/>
            <a:ext cx="4514400" cy="1080000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</p:pic>
      <p:pic>
        <p:nvPicPr>
          <p:cNvPr id="10" name="図 9">
            <a:hlinkClick r:id="rId9"/>
            <a:extLst>
              <a:ext uri="{FF2B5EF4-FFF2-40B4-BE49-F238E27FC236}">
                <a16:creationId xmlns:a16="http://schemas.microsoft.com/office/drawing/2014/main" id="{75C0D98D-670F-A041-8AC6-9D1B4ED781C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83261" y="3935498"/>
            <a:ext cx="1440000" cy="1440000"/>
          </a:xfrm>
          <a:prstGeom prst="rect">
            <a:avLst/>
          </a:prstGeom>
        </p:spPr>
      </p:pic>
      <p:pic>
        <p:nvPicPr>
          <p:cNvPr id="11" name="図 10">
            <a:hlinkClick r:id="rId11"/>
            <a:extLst>
              <a:ext uri="{FF2B5EF4-FFF2-40B4-BE49-F238E27FC236}">
                <a16:creationId xmlns:a16="http://schemas.microsoft.com/office/drawing/2014/main" id="{AAE866D7-95F0-E644-921F-716785C3AF0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023261" y="4115577"/>
            <a:ext cx="4456800" cy="1079841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FC061F3-A711-C24A-A98C-71568A56B8EE}"/>
              </a:ext>
            </a:extLst>
          </p:cNvPr>
          <p:cNvSpPr txBox="1"/>
          <p:nvPr/>
        </p:nvSpPr>
        <p:spPr>
          <a:xfrm>
            <a:off x="3477919" y="5636350"/>
            <a:ext cx="5400000" cy="720000"/>
          </a:xfrm>
          <a:prstGeom prst="rect">
            <a:avLst/>
          </a:prstGeom>
          <a:solidFill>
            <a:srgbClr val="FFFF00"/>
          </a:solidFill>
          <a:ln w="19050">
            <a:solidFill>
              <a:schemeClr val="tx1">
                <a:lumMod val="50000"/>
              </a:schemeClr>
            </a:solidFill>
          </a:ln>
        </p:spPr>
        <p:txBody>
          <a:bodyPr vert="horz" wrap="square" lIns="91440" tIns="45720" rIns="91440" bIns="45720" rtlCol="0" anchor="ctr" anchorCtr="0">
            <a:noAutofit/>
          </a:bodyPr>
          <a:lstStyle/>
          <a:p>
            <a:pPr marL="534988" indent="-534988" algn="ctr"/>
            <a:r>
              <a:rPr lang="en" altLang="ja-JP" sz="16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This diagram includes the work</a:t>
            </a:r>
          </a:p>
          <a:p>
            <a:pPr marL="534988" indent="-534988" algn="ctr"/>
            <a:r>
              <a:rPr lang="en" altLang="ja-JP" sz="16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that is distributed in the </a:t>
            </a:r>
            <a:r>
              <a:rPr lang="en" altLang="ja-JP" sz="1600" u="sng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hlinkClick r:id="rId13"/>
              </a:rPr>
              <a:t>Apache License 2.0</a:t>
            </a:r>
            <a:r>
              <a:rPr lang="en" altLang="ja-JP" sz="16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.</a:t>
            </a:r>
            <a:endParaRPr kumimoji="1" lang="ja-JP" altLang="en-US" sz="1600" dirty="0">
              <a:solidFill>
                <a:schemeClr val="tx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pic>
        <p:nvPicPr>
          <p:cNvPr id="7" name="図 6">
            <a:hlinkClick r:id="rId14"/>
            <a:extLst>
              <a:ext uri="{FF2B5EF4-FFF2-40B4-BE49-F238E27FC236}">
                <a16:creationId xmlns:a16="http://schemas.microsoft.com/office/drawing/2014/main" id="{DD93A1D2-26D7-9E47-BAD9-B25B17CCCEC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23" y="2495439"/>
            <a:ext cx="1440000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45676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/>
          <a:lstStyle/>
          <a:p>
            <a:r>
              <a:rPr lang="en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Design Sprint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52</a:t>
            </a:fld>
            <a:endParaRPr kumimoji="1" lang="ja-JP" altLang="en-US"/>
          </a:p>
        </p:txBody>
      </p:sp>
      <p:sp>
        <p:nvSpPr>
          <p:cNvPr id="10" name="コンテンツ プレースホルダー 8">
            <a:extLst>
              <a:ext uri="{FF2B5EF4-FFF2-40B4-BE49-F238E27FC236}">
                <a16:creationId xmlns:a16="http://schemas.microsoft.com/office/drawing/2014/main" id="{6E7EFD24-0832-4B41-8E10-75269272B5D8}"/>
              </a:ext>
            </a:extLst>
          </p:cNvPr>
          <p:cNvSpPr txBox="1">
            <a:spLocks/>
          </p:cNvSpPr>
          <p:nvPr/>
        </p:nvSpPr>
        <p:spPr>
          <a:xfrm>
            <a:off x="2610465" y="1689099"/>
            <a:ext cx="5904885" cy="44064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288" lvl="1" indent="0">
              <a:lnSpc>
                <a:spcPct val="100000"/>
              </a:lnSpc>
              <a:buNone/>
            </a:pPr>
            <a:r>
              <a:rPr lang="en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  <a:hlinkClick r:id="rId3"/>
              </a:rPr>
              <a:t>https://www.gv.com/sprint/</a:t>
            </a:r>
            <a:endParaRPr lang="en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4288" lvl="1" indent="0">
              <a:lnSpc>
                <a:spcPct val="100000"/>
              </a:lnSpc>
              <a:buNone/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4288" lvl="1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Do following tasks weekly</a:t>
            </a:r>
          </a:p>
          <a:p>
            <a:pPr marL="471488" lvl="1" indent="-457200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Clarify test-related issues</a:t>
            </a:r>
          </a:p>
          <a:p>
            <a:pPr marL="471488" lvl="1" indent="-457200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Decide actions</a:t>
            </a:r>
          </a:p>
          <a:p>
            <a:pPr marL="471488" lvl="1" indent="-457200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Experiment actions</a:t>
            </a:r>
          </a:p>
          <a:p>
            <a:pPr marL="471488" lvl="1" indent="-457200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Solve issues</a:t>
            </a:r>
          </a:p>
        </p:txBody>
      </p:sp>
      <p:pic>
        <p:nvPicPr>
          <p:cNvPr id="3" name="図 2">
            <a:hlinkClick r:id="rId4"/>
            <a:extLst>
              <a:ext uri="{FF2B5EF4-FFF2-40B4-BE49-F238E27FC236}">
                <a16:creationId xmlns:a16="http://schemas.microsoft.com/office/drawing/2014/main" id="{1F139AA8-BCB8-774D-9801-275323EB67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650" y="2384037"/>
            <a:ext cx="1978840" cy="3016524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pic>
        <p:nvPicPr>
          <p:cNvPr id="6" name="図 5">
            <a:hlinkClick r:id="rId6"/>
            <a:extLst>
              <a:ext uri="{FF2B5EF4-FFF2-40B4-BE49-F238E27FC236}">
                <a16:creationId xmlns:a16="http://schemas.microsoft.com/office/drawing/2014/main" id="{CB84F7B2-0A68-314E-ADF0-4A089081FFC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15350" y="4556350"/>
            <a:ext cx="1800000" cy="1800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8724515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Testable Infrastructure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lnSpc>
                <a:spcPct val="100000"/>
              </a:lnSpc>
              <a:buNone/>
            </a:pPr>
            <a:r>
              <a:rPr lang="en-US" altLang="ja-JP" sz="32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Trying to provide a platform</a:t>
            </a:r>
          </a:p>
          <a:p>
            <a:pPr marL="14288" lvl="1" indent="0" algn="ctr">
              <a:lnSpc>
                <a:spcPct val="100000"/>
              </a:lnSpc>
              <a:buNone/>
            </a:pPr>
            <a:r>
              <a:rPr lang="en-US" altLang="ja-JP" sz="32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that can copy test environments</a:t>
            </a:r>
          </a:p>
          <a:p>
            <a:pPr marL="14288" lvl="1" indent="0" algn="ctr">
              <a:lnSpc>
                <a:spcPct val="100000"/>
              </a:lnSpc>
              <a:buNone/>
            </a:pPr>
            <a:r>
              <a:rPr lang="en-US" altLang="ja-JP" sz="32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with Kubernetes</a:t>
            </a:r>
          </a:p>
        </p:txBody>
      </p:sp>
      <p:pic>
        <p:nvPicPr>
          <p:cNvPr id="5" name="図 4">
            <a:hlinkClick r:id="rId3"/>
            <a:extLst>
              <a:ext uri="{FF2B5EF4-FFF2-40B4-BE49-F238E27FC236}">
                <a16:creationId xmlns:a16="http://schemas.microsoft.com/office/drawing/2014/main" id="{51669652-20BC-8047-B702-9EA474782F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425" y="3765043"/>
            <a:ext cx="1800000" cy="1800000"/>
          </a:xfrm>
          <a:prstGeom prst="rect">
            <a:avLst/>
          </a:prstGeom>
          <a:ln>
            <a:noFill/>
          </a:ln>
        </p:spPr>
      </p:pic>
      <p:pic>
        <p:nvPicPr>
          <p:cNvPr id="7" name="図 6">
            <a:hlinkClick r:id="rId5"/>
            <a:extLst>
              <a:ext uri="{FF2B5EF4-FFF2-40B4-BE49-F238E27FC236}">
                <a16:creationId xmlns:a16="http://schemas.microsoft.com/office/drawing/2014/main" id="{4914525B-38DD-A64A-A6F1-4C8FD62FE7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9575" y="3765675"/>
            <a:ext cx="1195200" cy="1799368"/>
          </a:xfrm>
          <a:prstGeom prst="rect">
            <a:avLst/>
          </a:prstGeom>
          <a:ln>
            <a:noFill/>
          </a:ln>
        </p:spPr>
      </p:pic>
      <p:pic>
        <p:nvPicPr>
          <p:cNvPr id="8" name="図 7">
            <a:hlinkClick r:id="rId7"/>
            <a:extLst>
              <a:ext uri="{FF2B5EF4-FFF2-40B4-BE49-F238E27FC236}">
                <a16:creationId xmlns:a16="http://schemas.microsoft.com/office/drawing/2014/main" id="{B495706D-5E38-124C-87F9-0F73DB53E2F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5000" y="3769077"/>
            <a:ext cx="1854000" cy="179889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2661927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blipFill dpi="0" rotWithShape="1">
            <a:blip r:embed="rId3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txBody>
          <a:bodyPr/>
          <a:lstStyle/>
          <a:p>
            <a:r>
              <a:rPr lang="en-US" altLang="ja-JP" sz="8000" b="1" dirty="0">
                <a:solidFill>
                  <a:srgbClr val="07B53B"/>
                </a:solidFill>
              </a:rPr>
              <a:t>Conclusion</a:t>
            </a:r>
            <a:endParaRPr kumimoji="1" lang="ja-JP" altLang="en-US" sz="8000" b="1">
              <a:solidFill>
                <a:srgbClr val="07B53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420965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30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Our Impacts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8" lvl="1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chemeClr val="tx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Some teams convinced themselves with</a:t>
            </a:r>
            <a:br>
              <a:rPr lang="en-US" altLang="ja-JP" sz="2800" dirty="0">
                <a:solidFill>
                  <a:schemeClr val="tx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2800" dirty="0">
                <a:solidFill>
                  <a:schemeClr val="tx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our ideas and started actions!</a:t>
            </a:r>
          </a:p>
          <a:p>
            <a:pPr marL="14288" lvl="1" indent="0">
              <a:lnSpc>
                <a:spcPct val="100000"/>
              </a:lnSpc>
              <a:buNone/>
            </a:pPr>
            <a:endParaRPr lang="en-US" altLang="ja-JP" sz="2800" dirty="0">
              <a:solidFill>
                <a:schemeClr val="tx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528638" lvl="1" indent="-514350">
              <a:lnSpc>
                <a:spcPct val="100000"/>
              </a:lnSpc>
              <a:buFont typeface="+mj-lt"/>
              <a:buAutoNum type="arabicPeriod"/>
            </a:pPr>
            <a:r>
              <a:rPr lang="en-US" altLang="ja-JP" sz="2800" dirty="0">
                <a:solidFill>
                  <a:schemeClr val="tx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One team solved its slow test problems on their own.</a:t>
            </a:r>
          </a:p>
          <a:p>
            <a:pPr marL="528638" lvl="1" indent="-514350">
              <a:lnSpc>
                <a:spcPct val="100000"/>
              </a:lnSpc>
              <a:buFont typeface="+mj-lt"/>
              <a:buAutoNum type="arabicPeriod"/>
            </a:pPr>
            <a:r>
              <a:rPr lang="en-US" altLang="ja-JP" sz="2800" dirty="0">
                <a:solidFill>
                  <a:schemeClr val="tx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One team invented a new test infrastructure which made testing easier.</a:t>
            </a:r>
          </a:p>
        </p:txBody>
      </p:sp>
    </p:spTree>
    <p:extLst>
      <p:ext uri="{BB962C8B-B14F-4D97-AF65-F5344CB8AC3E}">
        <p14:creationId xmlns:p14="http://schemas.microsoft.com/office/powerpoint/2010/main" val="190691559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blipFill dpi="0" rotWithShape="1">
            <a:blip r:embed="rId3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txBody>
          <a:bodyPr/>
          <a:lstStyle/>
          <a:p>
            <a:pPr marL="14288" lvl="1" indent="0" algn="ctr">
              <a:lnSpc>
                <a:spcPct val="100000"/>
              </a:lnSpc>
              <a:buNone/>
            </a:pPr>
            <a:r>
              <a:rPr lang="en-US" altLang="ja-JP" sz="6000" dirty="0">
                <a:solidFill>
                  <a:schemeClr val="tx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We can change</a:t>
            </a:r>
            <a:br>
              <a:rPr lang="en-US" altLang="ja-JP" sz="6000" dirty="0">
                <a:solidFill>
                  <a:schemeClr val="tx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6000" dirty="0">
                <a:solidFill>
                  <a:schemeClr val="tx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difficulties</a:t>
            </a:r>
            <a:br>
              <a:rPr lang="en-US" altLang="ja-JP" sz="6000" dirty="0">
                <a:solidFill>
                  <a:schemeClr val="tx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6000" dirty="0">
                <a:solidFill>
                  <a:schemeClr val="tx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into</a:t>
            </a:r>
            <a:br>
              <a:rPr lang="en-US" altLang="ja-JP" sz="6000" dirty="0">
                <a:solidFill>
                  <a:schemeClr val="tx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6000" dirty="0">
                <a:solidFill>
                  <a:schemeClr val="tx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something special</a:t>
            </a:r>
          </a:p>
        </p:txBody>
      </p:sp>
    </p:spTree>
    <p:extLst>
      <p:ext uri="{BB962C8B-B14F-4D97-AF65-F5344CB8AC3E}">
        <p14:creationId xmlns:p14="http://schemas.microsoft.com/office/powerpoint/2010/main" val="334285362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blipFill dpi="0" rotWithShape="1">
            <a:blip r:embed="rId3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txBody>
          <a:bodyPr/>
          <a:lstStyle/>
          <a:p>
            <a:pPr marL="0" lvl="1" indent="0" algn="ctr">
              <a:buNone/>
            </a:pPr>
            <a:r>
              <a:rPr lang="en-US" altLang="ja-JP" sz="8000" dirty="0">
                <a:solidFill>
                  <a:schemeClr val="tx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with proper approaches</a:t>
            </a:r>
            <a:endParaRPr kumimoji="1" lang="ja-JP" altLang="en-US" sz="8000" b="1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62534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Our Examples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58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1080000"/>
          </a:xfrm>
          <a:prstGeom prst="rect">
            <a:avLst/>
          </a:prstGeom>
          <a:solidFill>
            <a:srgbClr val="07B53B"/>
          </a:solidFill>
          <a:ln>
            <a:solidFill>
              <a:srgbClr val="07B53B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32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Getting Proper Supports</a:t>
            </a:r>
            <a:endParaRPr lang="ja-JP" altLang="en-US" sz="3200">
              <a:solidFill>
                <a:schemeClr val="bg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352299"/>
            <a:ext cx="7887600" cy="1080000"/>
          </a:xfrm>
          <a:prstGeom prst="rect">
            <a:avLst/>
          </a:prstGeom>
          <a:solidFill>
            <a:srgbClr val="07B53B"/>
          </a:solidFill>
          <a:ln>
            <a:solidFill>
              <a:srgbClr val="07B53B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32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Experience Hardships Together</a:t>
            </a:r>
            <a:endParaRPr lang="ja-JP" altLang="en-US" sz="3200">
              <a:solidFill>
                <a:schemeClr val="bg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015499"/>
            <a:ext cx="7887600" cy="1080000"/>
          </a:xfrm>
          <a:prstGeom prst="rect">
            <a:avLst/>
          </a:prstGeom>
          <a:solidFill>
            <a:srgbClr val="07B53B"/>
          </a:solidFill>
          <a:ln>
            <a:solidFill>
              <a:srgbClr val="07B53B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32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Nurture All for Innovations</a:t>
            </a:r>
            <a:endParaRPr lang="ja-JP" altLang="en-US" sz="3200">
              <a:solidFill>
                <a:schemeClr val="bg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843873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blipFill>
            <a:blip r:embed="rId3"/>
            <a:stretch>
              <a:fillRect/>
            </a:stretch>
          </a:blipFill>
          <a:ln>
            <a:noFill/>
          </a:ln>
        </p:spPr>
        <p:txBody>
          <a:bodyPr/>
          <a:lstStyle/>
          <a:p>
            <a:pPr marL="0" lvl="1" indent="0" algn="ctr">
              <a:buNone/>
            </a:pPr>
            <a:r>
              <a:rPr lang="en" altLang="ja-JP" sz="80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Let’s experiment!</a:t>
            </a:r>
            <a:endParaRPr kumimoji="1" lang="ja-JP" altLang="en-US" sz="8000" b="1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10974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Goal of This Session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0" y="1158157"/>
            <a:ext cx="9144000" cy="4903430"/>
          </a:xfrm>
          <a:solidFill>
            <a:schemeClr val="tx1">
              <a:lumMod val="50000"/>
            </a:schemeClr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/>
          <a:p>
            <a:pPr marL="14288" lvl="1" indent="174625">
              <a:lnSpc>
                <a:spcPct val="100000"/>
              </a:lnSpc>
              <a:buNone/>
            </a:pPr>
            <a:r>
              <a:rPr lang="en-US" altLang="ja-JP" sz="3200" dirty="0">
                <a:solidFill>
                  <a:srgbClr val="CC783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Given</a:t>
            </a:r>
            <a:r>
              <a:rPr lang="en-US" altLang="ja-JP" sz="3200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we have troubles of testing</a:t>
            </a:r>
          </a:p>
          <a:p>
            <a:pPr marL="14288" lvl="1" indent="174625">
              <a:lnSpc>
                <a:spcPct val="100000"/>
              </a:lnSpc>
              <a:buNone/>
            </a:pPr>
            <a:r>
              <a:rPr lang="en-US" altLang="ja-JP" sz="3200" dirty="0">
                <a:solidFill>
                  <a:srgbClr val="CC783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When</a:t>
            </a:r>
            <a:r>
              <a:rPr lang="en-US" altLang="ja-JP" sz="3200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we discuss and share troubles</a:t>
            </a:r>
          </a:p>
          <a:p>
            <a:pPr marL="14288" lvl="1" indent="174625">
              <a:lnSpc>
                <a:spcPct val="100000"/>
              </a:lnSpc>
              <a:buNone/>
            </a:pPr>
            <a:r>
              <a:rPr lang="en-US" altLang="ja-JP" sz="3200" dirty="0">
                <a:solidFill>
                  <a:srgbClr val="CC783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And</a:t>
            </a:r>
            <a:r>
              <a:rPr lang="en-US" altLang="ja-JP" sz="3200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I share our solutions</a:t>
            </a:r>
          </a:p>
          <a:p>
            <a:pPr marL="14288" lvl="1" indent="174625">
              <a:lnSpc>
                <a:spcPct val="100000"/>
              </a:lnSpc>
              <a:buNone/>
            </a:pPr>
            <a:r>
              <a:rPr lang="en-US" altLang="ja-JP" sz="3200" dirty="0">
                <a:solidFill>
                  <a:srgbClr val="CC783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Then</a:t>
            </a:r>
            <a:r>
              <a:rPr lang="en-US" altLang="ja-JP" sz="3200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we get hints to get over them</a:t>
            </a:r>
          </a:p>
        </p:txBody>
      </p:sp>
    </p:spTree>
    <p:extLst>
      <p:ext uri="{BB962C8B-B14F-4D97-AF65-F5344CB8AC3E}">
        <p14:creationId xmlns:p14="http://schemas.microsoft.com/office/powerpoint/2010/main" val="61689785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8000" r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74196DCC-B78D-2D44-94CD-30D752DA9AD2}"/>
              </a:ext>
            </a:extLst>
          </p:cNvPr>
          <p:cNvSpPr txBox="1"/>
          <p:nvPr/>
        </p:nvSpPr>
        <p:spPr>
          <a:xfrm>
            <a:off x="0" y="5015499"/>
            <a:ext cx="9144000" cy="108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" altLang="ja-JP" sz="28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https://www.agilealliance.org/agile2021/</a:t>
            </a:r>
            <a:endParaRPr lang="ja-JP" altLang="en-US" sz="2800">
              <a:solidFill>
                <a:schemeClr val="bg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815160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kumimoji="1"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Agenda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7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1080000"/>
          </a:xfrm>
          <a:prstGeom prst="rect">
            <a:avLst/>
          </a:prstGeom>
          <a:solidFill>
            <a:srgbClr val="07B53B"/>
          </a:solidFill>
          <a:ln>
            <a:solidFill>
              <a:srgbClr val="07B53B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32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1. Importance of Getting Supports</a:t>
            </a:r>
            <a:endParaRPr lang="ja-JP" altLang="en-US" sz="3200">
              <a:solidFill>
                <a:schemeClr val="bg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352299"/>
            <a:ext cx="7887600" cy="1080000"/>
          </a:xfrm>
          <a:prstGeom prst="rect">
            <a:avLst/>
          </a:prstGeom>
          <a:solidFill>
            <a:srgbClr val="07B53B"/>
          </a:solidFill>
          <a:ln>
            <a:solidFill>
              <a:srgbClr val="07B53B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32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2. Experience Hardships Together</a:t>
            </a:r>
            <a:endParaRPr lang="ja-JP" altLang="en-US" sz="3200">
              <a:solidFill>
                <a:schemeClr val="bg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015499"/>
            <a:ext cx="7887600" cy="1080000"/>
          </a:xfrm>
          <a:prstGeom prst="rect">
            <a:avLst/>
          </a:prstGeom>
          <a:solidFill>
            <a:srgbClr val="07B53B"/>
          </a:solidFill>
          <a:ln>
            <a:solidFill>
              <a:srgbClr val="07B53B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32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3. Nurture All for Innovations</a:t>
            </a:r>
            <a:endParaRPr lang="ja-JP" altLang="en-US" sz="3200">
              <a:solidFill>
                <a:schemeClr val="bg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836093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8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1080000"/>
          </a:xfrm>
          <a:prstGeom prst="rect">
            <a:avLst/>
          </a:prstGeom>
          <a:solidFill>
            <a:srgbClr val="07B53B"/>
          </a:solidFill>
          <a:ln>
            <a:solidFill>
              <a:srgbClr val="07B53B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32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1. Importance of Getting Supports</a:t>
            </a:r>
            <a:endParaRPr lang="ja-JP" altLang="en-US" sz="3200">
              <a:solidFill>
                <a:schemeClr val="bg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352299"/>
            <a:ext cx="7887600" cy="108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32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2. Experience Hardships Together</a:t>
            </a:r>
            <a:endParaRPr lang="ja-JP" altLang="en-US" sz="3200">
              <a:solidFill>
                <a:schemeClr val="bg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015499"/>
            <a:ext cx="7887600" cy="108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32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3. Nurture All for Innovations</a:t>
            </a:r>
            <a:endParaRPr lang="ja-JP" altLang="en-US" sz="3200">
              <a:solidFill>
                <a:schemeClr val="bg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746222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Let’s Discuss! (5 min)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130300" lvl="1" indent="-1116013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What </a:t>
            </a:r>
            <a:r>
              <a:rPr lang="en-US" altLang="ja-JP" sz="4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blocks/blocked</a:t>
            </a: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Test Automation</a:t>
            </a: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in your organization?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198AE4C8-6DC6-0A42-90AF-4F8F122D03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1200" y="3978000"/>
            <a:ext cx="2721600" cy="2880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659703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ユーザー設定 6">
      <a:dk1>
        <a:srgbClr val="595959"/>
      </a:dk1>
      <a:lt1>
        <a:srgbClr val="FFFFFF"/>
      </a:lt1>
      <a:dk2>
        <a:srgbClr val="E50012"/>
      </a:dk2>
      <a:lt2>
        <a:srgbClr val="DEDEDE"/>
      </a:lt2>
      <a:accent1>
        <a:srgbClr val="797979"/>
      </a:accent1>
      <a:accent2>
        <a:srgbClr val="EB9D00"/>
      </a:accent2>
      <a:accent3>
        <a:srgbClr val="BFBFBF"/>
      </a:accent3>
      <a:accent4>
        <a:srgbClr val="FFC000"/>
      </a:accent4>
      <a:accent5>
        <a:srgbClr val="E50012"/>
      </a:accent5>
      <a:accent6>
        <a:srgbClr val="FF7C80"/>
      </a:accent6>
      <a:hlink>
        <a:srgbClr val="0000FF"/>
      </a:hlink>
      <a:folHlink>
        <a:srgbClr val="595959"/>
      </a:folHlink>
    </a:clrScheme>
    <a:fontScheme name="ユーザー定義 2">
      <a:majorFont>
        <a:latin typeface="Tw Cen MT"/>
        <a:ea typeface="HGPｺﾞｼｯｸE"/>
        <a:cs typeface=""/>
      </a:majorFont>
      <a:minorFont>
        <a:latin typeface="Franklin Gothic Book"/>
        <a:ea typeface="HGPｺﾞｼｯｸ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BFBFBF"/>
        </a:solidFill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8100">
          <a:tailEnd type="triangle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solidFill>
          <a:srgbClr val="0AC200"/>
        </a:solidFill>
        <a:ln w="63500">
          <a:solidFill>
            <a:srgbClr val="FF0000"/>
          </a:solidFill>
        </a:ln>
      </a:spPr>
      <a:bodyPr vert="horz" lIns="91440" tIns="45720" rIns="91440" bIns="45720" rtlCol="0" anchor="ctr" anchorCtr="0">
        <a:noAutofit/>
      </a:bodyPr>
      <a:lstStyle>
        <a:defPPr marL="534988" indent="-534988" algn="ctr" defTabSz="914400">
          <a:lnSpc>
            <a:spcPct val="100000"/>
          </a:lnSpc>
          <a:spcBef>
            <a:spcPts val="0"/>
          </a:spcBef>
          <a:buNone/>
          <a:defRPr sz="2800" dirty="0" smtClean="0">
            <a:solidFill>
              <a:schemeClr val="tx1">
                <a:lumMod val="50000"/>
              </a:schemeClr>
            </a:solidFill>
            <a:latin typeface="ヒラギノ角ゴ ProN W6"/>
            <a:ea typeface="ヒラギノ角ゴ ProN W6"/>
            <a:cs typeface="ヒラギノ角ゴ ProN W6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プレゼンテーション5" id="{635F5DAF-CAC2-7442-AA3A-C2EB436D7EA4}" vid="{EDE04049-9C0B-7A42-88BF-C34543A26365}"/>
    </a:ext>
  </a:extLst>
</a:theme>
</file>

<file path=ppt/theme/theme2.xml><?xml version="1.0" encoding="utf-8"?>
<a:theme xmlns:a="http://schemas.openxmlformats.org/drawingml/2006/main" name="1_Office テーマ">
  <a:themeElements>
    <a:clrScheme name="資料作成用">
      <a:dk1>
        <a:srgbClr val="595959"/>
      </a:dk1>
      <a:lt1>
        <a:sysClr val="window" lastClr="FFFFFF"/>
      </a:lt1>
      <a:dk2>
        <a:srgbClr val="E50012"/>
      </a:dk2>
      <a:lt2>
        <a:srgbClr val="DEDEDE"/>
      </a:lt2>
      <a:accent1>
        <a:srgbClr val="797979"/>
      </a:accent1>
      <a:accent2>
        <a:srgbClr val="EB9D00"/>
      </a:accent2>
      <a:accent3>
        <a:srgbClr val="BFBFBF"/>
      </a:accent3>
      <a:accent4>
        <a:srgbClr val="FFC000"/>
      </a:accent4>
      <a:accent5>
        <a:srgbClr val="595959"/>
      </a:accent5>
      <a:accent6>
        <a:srgbClr val="FF7C80"/>
      </a:accent6>
      <a:hlink>
        <a:srgbClr val="FFFFFF"/>
      </a:hlink>
      <a:folHlink>
        <a:srgbClr val="595959"/>
      </a:folHlink>
    </a:clrScheme>
    <a:fontScheme name="ユーザー定義 2">
      <a:majorFont>
        <a:latin typeface="Tw Cen MT"/>
        <a:ea typeface="HGPｺﾞｼｯｸE"/>
        <a:cs typeface=""/>
      </a:majorFont>
      <a:minorFont>
        <a:latin typeface="Franklin Gothic Book"/>
        <a:ea typeface="HGPｺﾞｼｯｸ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BFBFBF"/>
        </a:solidFill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kumimoji="1" sz="4800" dirty="0" smtClean="0">
            <a:solidFill>
              <a:srgbClr val="595959"/>
            </a:solidFill>
            <a:latin typeface="HGPｺﾞｼｯｸE" panose="020B0900000000000000" pitchFamily="50" charset="-128"/>
            <a:ea typeface="HGPｺﾞｼｯｸE" panose="020B0900000000000000" pitchFamily="50" charset="-128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プレゼンテーション5" id="{635F5DAF-CAC2-7442-AA3A-C2EB436D7EA4}" vid="{A7687B34-BA34-1C4A-8369-B92120B45902}"/>
    </a:ext>
  </a:extLst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macテンプレート4_3</Template>
  <TotalTime>5421</TotalTime>
  <Words>1347</Words>
  <Application>Microsoft Macintosh PowerPoint</Application>
  <PresentationFormat>画面に合わせる (4:3)</PresentationFormat>
  <Paragraphs>388</Paragraphs>
  <Slides>60</Slides>
  <Notes>58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9</vt:i4>
      </vt:variant>
      <vt:variant>
        <vt:lpstr>テーマ</vt:lpstr>
      </vt:variant>
      <vt:variant>
        <vt:i4>2</vt:i4>
      </vt:variant>
      <vt:variant>
        <vt:lpstr>スライド タイトル</vt:lpstr>
      </vt:variant>
      <vt:variant>
        <vt:i4>60</vt:i4>
      </vt:variant>
    </vt:vector>
  </HeadingPairs>
  <TitlesOfParts>
    <vt:vector size="71" baseType="lpstr">
      <vt:lpstr>HGPｺﾞｼｯｸE</vt:lpstr>
      <vt:lpstr>Hiragino Kaku Gothic ProN W6</vt:lpstr>
      <vt:lpstr>ＭＳ Ｐゴシック</vt:lpstr>
      <vt:lpstr>ヒラギノ角ゴ ProN W6</vt:lpstr>
      <vt:lpstr>Arial</vt:lpstr>
      <vt:lpstr>Calibri</vt:lpstr>
      <vt:lpstr>Franklin Gothic Book</vt:lpstr>
      <vt:lpstr>Menlo</vt:lpstr>
      <vt:lpstr>Wingdings</vt:lpstr>
      <vt:lpstr>Office テーマ</vt:lpstr>
      <vt:lpstr>1_Office テーマ</vt:lpstr>
      <vt:lpstr>Everything from Scratch   A journey as Software Engineer in Test to improve "Testing"</vt:lpstr>
      <vt:lpstr>Question</vt:lpstr>
      <vt:lpstr>In My Case as SET</vt:lpstr>
      <vt:lpstr>We can change difficulties into something special with proper approaches!</vt:lpstr>
      <vt:lpstr>Our team invented new ideas/tools/solutions from Scratch!</vt:lpstr>
      <vt:lpstr>Goal of This Session</vt:lpstr>
      <vt:lpstr>Agenda</vt:lpstr>
      <vt:lpstr>PowerPoint プレゼンテーション</vt:lpstr>
      <vt:lpstr>Let’s Discuss! (5 min)</vt:lpstr>
      <vt:lpstr>My Blockers</vt:lpstr>
      <vt:lpstr>My Blockers</vt:lpstr>
      <vt:lpstr>Key Point</vt:lpstr>
      <vt:lpstr>Two Useful Techniques</vt:lpstr>
      <vt:lpstr>1. Product Discovery</vt:lpstr>
      <vt:lpstr>PowerPoint プレゼンテーション</vt:lpstr>
      <vt:lpstr>Verbalized Concerns</vt:lpstr>
      <vt:lpstr>2. Giving Impacts</vt:lpstr>
      <vt:lpstr>My Example</vt:lpstr>
      <vt:lpstr>Values Delivered (1)</vt:lpstr>
      <vt:lpstr>Values Delivered (2)</vt:lpstr>
      <vt:lpstr>Results</vt:lpstr>
      <vt:lpstr>PowerPoint プレゼンテーション</vt:lpstr>
      <vt:lpstr>Let’s Discuss! (5 min)</vt:lpstr>
      <vt:lpstr>Key Point</vt:lpstr>
      <vt:lpstr>Our Experience Report</vt:lpstr>
      <vt:lpstr>System Image of CGW</vt:lpstr>
      <vt:lpstr>Ver.1 with JUnit and CI</vt:lpstr>
      <vt:lpstr>Ver.1 with JUnit and CI</vt:lpstr>
      <vt:lpstr>Product Discovery Again!</vt:lpstr>
      <vt:lpstr>Karate as a Solution</vt:lpstr>
      <vt:lpstr>Ver.2 with Karate</vt:lpstr>
      <vt:lpstr>Ver.1 with JUnit and CI</vt:lpstr>
      <vt:lpstr>Experienced Hardships</vt:lpstr>
      <vt:lpstr>Results</vt:lpstr>
      <vt:lpstr>PowerPoint プレゼンテーション</vt:lpstr>
      <vt:lpstr>PowerPoint プレゼンテーション</vt:lpstr>
      <vt:lpstr>Let’s Discuss! (5 min)</vt:lpstr>
      <vt:lpstr>My Blockers</vt:lpstr>
      <vt:lpstr>Key Point</vt:lpstr>
      <vt:lpstr>Learning Sessions in SET</vt:lpstr>
      <vt:lpstr>Our Team’s Rules</vt:lpstr>
      <vt:lpstr>What We Learned</vt:lpstr>
      <vt:lpstr>Results</vt:lpstr>
      <vt:lpstr>A Reporting Tool</vt:lpstr>
      <vt:lpstr>For Karate Users</vt:lpstr>
      <vt:lpstr>Pinpoint the Root Cause</vt:lpstr>
      <vt:lpstr>Visually And Very Quickly</vt:lpstr>
      <vt:lpstr>By Using What We Learned</vt:lpstr>
      <vt:lpstr>Results of Sebas Report</vt:lpstr>
      <vt:lpstr>[Appendix] Other Activities</vt:lpstr>
      <vt:lpstr>Ayaperf</vt:lpstr>
      <vt:lpstr>Design Sprint</vt:lpstr>
      <vt:lpstr>Testable Infrastructure</vt:lpstr>
      <vt:lpstr>Conclusion</vt:lpstr>
      <vt:lpstr>Our Impacts</vt:lpstr>
      <vt:lpstr>We can change difficulties into something special</vt:lpstr>
      <vt:lpstr>with proper approaches</vt:lpstr>
      <vt:lpstr>Our Examples</vt:lpstr>
      <vt:lpstr>Let’s experiment!</vt:lpstr>
      <vt:lpstr>PowerPoint プレゼンテーション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世界と事例から学ぶ、 プロダクトオーナーの 「素養」としての アジャイルメトリクス</dc:title>
  <dc:creator>伊藤　宏幸</dc:creator>
  <cp:lastModifiedBy>Microsoft Office User</cp:lastModifiedBy>
  <cp:revision>8814</cp:revision>
  <cp:lastPrinted>2019-12-11T06:41:24Z</cp:lastPrinted>
  <dcterms:created xsi:type="dcterms:W3CDTF">2016-11-21T06:16:44Z</dcterms:created>
  <dcterms:modified xsi:type="dcterms:W3CDTF">2020-04-30T07:33:11Z</dcterms:modified>
</cp:coreProperties>
</file>